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  <p:embeddedFont>
      <p:font typeface="Arvo"/>
      <p:regular r:id="rId50"/>
      <p:bold r:id="rId51"/>
      <p:italic r:id="rId52"/>
      <p:boldItalic r:id="rId53"/>
    </p:embeddedFont>
    <p:embeddedFont>
      <p:font typeface="Lato Black"/>
      <p:bold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6" roundtripDataSignature="AMtx7miByXpeh5qN9RM9XAe46Fh8LSSv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F02D112-23CE-4C4D-BC29-3C0C72FE6716}">
  <a:tblStyle styleId="{5F02D112-23CE-4C4D-BC29-3C0C72FE671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fill>
          <a:solidFill>
            <a:srgbClr val="D0DEE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0DEEF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oboto-regular.fntdata"/><Relationship Id="rId41" Type="http://schemas.openxmlformats.org/officeDocument/2006/relationships/slide" Target="slides/slide35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Lato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Arvo-bold.fntdata"/><Relationship Id="rId50" Type="http://schemas.openxmlformats.org/officeDocument/2006/relationships/font" Target="fonts/Arvo-regular.fntdata"/><Relationship Id="rId53" Type="http://schemas.openxmlformats.org/officeDocument/2006/relationships/font" Target="fonts/Arvo-boldItalic.fntdata"/><Relationship Id="rId52" Type="http://schemas.openxmlformats.org/officeDocument/2006/relationships/font" Target="fonts/Arvo-italic.fntdata"/><Relationship Id="rId11" Type="http://schemas.openxmlformats.org/officeDocument/2006/relationships/slide" Target="slides/slide5.xml"/><Relationship Id="rId55" Type="http://schemas.openxmlformats.org/officeDocument/2006/relationships/font" Target="fonts/LatoBlack-boldItalic.fntdata"/><Relationship Id="rId10" Type="http://schemas.openxmlformats.org/officeDocument/2006/relationships/slide" Target="slides/slide4.xml"/><Relationship Id="rId54" Type="http://schemas.openxmlformats.org/officeDocument/2006/relationships/font" Target="fonts/LatoBlack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" name="Google Shape;6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1" name="Google Shape;28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0" name="Google Shape;29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f41c38e7a4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g1f41c38e7a4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8" name="Google Shape;32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0" name="Google Shape;34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2" name="Google Shape;35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f43f6a7eb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g1f43f6a7eb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f43f6a7ebc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g1f43f6a7ebc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6" name="Google Shape;38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" name="Google Shape;41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9" name="Google Shape;41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1" name="Google Shape;43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4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jp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hyperlink" Target="http://html5doctor.com/" TargetMode="External"/><Relationship Id="rId5" Type="http://schemas.openxmlformats.org/officeDocument/2006/relationships/hyperlink" Target="https://www.w3schools.com/html/html5_intro.asp/" TargetMode="External"/><Relationship Id="rId6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C04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>
            <p:ph type="ctrTitle"/>
          </p:nvPr>
        </p:nvSpPr>
        <p:spPr>
          <a:xfrm>
            <a:off x="3654083" y="1447179"/>
            <a:ext cx="48615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 Black"/>
              <a:buNone/>
            </a:pPr>
            <a:r>
              <a:rPr lang="en-US" sz="3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Introduction to Internet Software Architecture</a:t>
            </a:r>
            <a:endParaRPr sz="3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3654083" y="1055846"/>
            <a:ext cx="48615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="1" lang="en-US" sz="14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4CS017</a:t>
            </a:r>
            <a:endParaRPr/>
          </a:p>
        </p:txBody>
      </p:sp>
      <p:sp>
        <p:nvSpPr>
          <p:cNvPr id="62" name="Google Shape;62;p1"/>
          <p:cNvSpPr txBox="1"/>
          <p:nvPr>
            <p:ph idx="12" type="sldNum"/>
          </p:nvPr>
        </p:nvSpPr>
        <p:spPr>
          <a:xfrm>
            <a:off x="7725943" y="4694057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63" name="Google Shape;6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38617"/>
            <a:ext cx="295538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0999" y="176349"/>
            <a:ext cx="868681" cy="36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93924" y="2676395"/>
            <a:ext cx="2150075" cy="246202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"/>
          <p:cNvSpPr txBox="1"/>
          <p:nvPr/>
        </p:nvSpPr>
        <p:spPr>
          <a:xfrm>
            <a:off x="3654083" y="2550689"/>
            <a:ext cx="3407803" cy="24698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Facilitators:</a:t>
            </a:r>
            <a:endParaRPr b="1" i="0" sz="1400" u="none" cap="none" strike="noStrike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vo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Deepson Shrestha (Module Leader)</a:t>
            </a:r>
            <a:endParaRPr b="0" i="0" sz="1200" u="none" cap="none" strike="noStrike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vo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Bishal Khadka</a:t>
            </a:r>
            <a:endParaRPr b="0" i="0" sz="1200" u="none" cap="none" strike="noStrike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vo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Aagya Sharma	</a:t>
            </a:r>
            <a:endParaRPr b="0" i="0" sz="1200" u="none" cap="none" strike="noStrike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vo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Bibek Pancha		</a:t>
            </a:r>
            <a:endParaRPr b="0" i="0" sz="1200" u="none" cap="none" strike="noStrike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vo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Pradeep Mani Dixit</a:t>
            </a:r>
            <a:endParaRPr/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vo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Karan Shrestha</a:t>
            </a:r>
            <a:endParaRPr/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vo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Jeshmi Rajak (GTA)</a:t>
            </a:r>
            <a:endParaRPr b="0" i="0" sz="1200" u="none" cap="none" strike="noStrike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0"/>
          <p:cNvSpPr txBox="1"/>
          <p:nvPr>
            <p:ph type="ctrTitle"/>
          </p:nvPr>
        </p:nvSpPr>
        <p:spPr>
          <a:xfrm>
            <a:off x="1143000" y="1799047"/>
            <a:ext cx="6858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</a:pPr>
            <a:r>
              <a:rPr lang="en-US" sz="3000">
                <a:latin typeface="Lato Black"/>
                <a:ea typeface="Lato Black"/>
                <a:cs typeface="Lato Black"/>
                <a:sym typeface="Lato Black"/>
              </a:rPr>
              <a:t>Internet Protocol (IP)</a:t>
            </a:r>
            <a:endParaRPr sz="30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47" name="Google Shape;147;p10"/>
          <p:cNvSpPr txBox="1"/>
          <p:nvPr>
            <p:ph idx="1" type="subTitle"/>
          </p:nvPr>
        </p:nvSpPr>
        <p:spPr>
          <a:xfrm>
            <a:off x="2047458" y="2517865"/>
            <a:ext cx="5953542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IP stands for "Internet Protocol," which is the set of rules governing the format of data sent via the internet or local network.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148" name="Google Shape;14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0"/>
          <p:cNvSpPr txBox="1"/>
          <p:nvPr>
            <p:ph idx="12" type="sldNum"/>
          </p:nvPr>
        </p:nvSpPr>
        <p:spPr>
          <a:xfrm>
            <a:off x="7589400" y="4510667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10"/>
          <p:cNvSpPr/>
          <p:nvPr/>
        </p:nvSpPr>
        <p:spPr>
          <a:xfrm>
            <a:off x="0" y="0"/>
            <a:ext cx="1729946" cy="5143499"/>
          </a:xfrm>
          <a:prstGeom prst="rect">
            <a:avLst/>
          </a:prstGeom>
          <a:solidFill>
            <a:srgbClr val="81E94D"/>
          </a:solidFill>
          <a:ln cap="flat" cmpd="sng" w="25400">
            <a:solidFill>
              <a:srgbClr val="81E9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0"/>
          <p:cNvSpPr txBox="1"/>
          <p:nvPr/>
        </p:nvSpPr>
        <p:spPr>
          <a:xfrm>
            <a:off x="64535" y="63370"/>
            <a:ext cx="1600875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Internet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1.1. Internet Protocol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 IP Address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1.3. Internet Software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Web Technologies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2.1. Anatomy of Web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2.2. Server-side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2.3. Client-side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 Anatomy of Webpage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2.4.1. 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2.4.2. CSS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2.4.3. JavaScript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Overview on HTTP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3.1. HTTPS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3.2. OSI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Information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Service-Oriented Architecture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6.1. How to increase 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7.Learn more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319" y="2681203"/>
            <a:ext cx="2205682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1"/>
          <p:cNvSpPr txBox="1"/>
          <p:nvPr>
            <p:ph type="ctrTitle"/>
          </p:nvPr>
        </p:nvSpPr>
        <p:spPr>
          <a:xfrm>
            <a:off x="1143000" y="1799047"/>
            <a:ext cx="6858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</a:pPr>
            <a:r>
              <a:rPr lang="en-US" sz="3000">
                <a:latin typeface="Lato Black"/>
                <a:ea typeface="Lato Black"/>
                <a:cs typeface="Lato Black"/>
                <a:sym typeface="Lato Black"/>
              </a:rPr>
              <a:t>IP Address</a:t>
            </a:r>
            <a:endParaRPr sz="30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58" name="Google Shape;158;p11"/>
          <p:cNvSpPr txBox="1"/>
          <p:nvPr>
            <p:ph idx="1" type="subTitle"/>
          </p:nvPr>
        </p:nvSpPr>
        <p:spPr>
          <a:xfrm>
            <a:off x="1890582" y="2517865"/>
            <a:ext cx="6332839" cy="16525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>
                <a:latin typeface="Arvo"/>
                <a:ea typeface="Arvo"/>
                <a:cs typeface="Arvo"/>
                <a:sym typeface="Arvo"/>
              </a:rPr>
              <a:t> An Internet Protocol address (IP address) is a numerical label assigned to each device connected to a computer network that uses the Internet Protocol for communication. An IP address serves two main functions: host or network interface identification and location addressing.</a:t>
            </a:r>
            <a:endParaRPr sz="1400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159" name="Google Shape;15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7692081" y="4595411"/>
            <a:ext cx="481914" cy="334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11"/>
          <p:cNvSpPr/>
          <p:nvPr/>
        </p:nvSpPr>
        <p:spPr>
          <a:xfrm>
            <a:off x="1881" y="0"/>
            <a:ext cx="1729946" cy="5143499"/>
          </a:xfrm>
          <a:prstGeom prst="rect">
            <a:avLst/>
          </a:prstGeom>
          <a:solidFill>
            <a:srgbClr val="81E94D"/>
          </a:solidFill>
          <a:ln cap="flat" cmpd="sng" w="25400">
            <a:solidFill>
              <a:srgbClr val="81E9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Internet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1.1. Internet Protocol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 IP Address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1.3. Internet Software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Web Technologies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2.1. Anatomy of Web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2.2. Server-side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2.3. Client-side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 Anatomy of Webpage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2.4.1. 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2.4.2. CSS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2.4.3. JavaScript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Overview on HTTP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3.1. HTTPS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3.2. OSI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Information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Service-Oriented Architecture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6.1. How to increase 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7.Learn more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12"/>
          <p:cNvSpPr txBox="1"/>
          <p:nvPr>
            <p:ph idx="4294967295" type="title"/>
          </p:nvPr>
        </p:nvSpPr>
        <p:spPr>
          <a:xfrm>
            <a:off x="2133600" y="42125"/>
            <a:ext cx="495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Internet Software Architecture</a:t>
            </a:r>
            <a:endParaRPr/>
          </a:p>
        </p:txBody>
      </p:sp>
      <p:sp>
        <p:nvSpPr>
          <p:cNvPr id="168" name="Google Shape;168;p12"/>
          <p:cNvSpPr txBox="1"/>
          <p:nvPr>
            <p:ph idx="4294967295" type="body"/>
          </p:nvPr>
        </p:nvSpPr>
        <p:spPr>
          <a:xfrm>
            <a:off x="1781884" y="1050878"/>
            <a:ext cx="2344796" cy="34938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US"/>
              <a:t>Defines the interaction between application, middleware systems and databases to ensure multiple applications can work together.</a:t>
            </a:r>
            <a:endParaRPr/>
          </a:p>
        </p:txBody>
      </p:sp>
      <p:sp>
        <p:nvSpPr>
          <p:cNvPr id="169" name="Google Shape;169;p12"/>
          <p:cNvSpPr txBox="1"/>
          <p:nvPr>
            <p:ph idx="4294967295" type="body"/>
          </p:nvPr>
        </p:nvSpPr>
        <p:spPr>
          <a:xfrm>
            <a:off x="4520700" y="6733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0" name="Google Shape;17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7320" y="614825"/>
            <a:ext cx="4807300" cy="41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2799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2"/>
          <p:cNvSpPr/>
          <p:nvPr/>
        </p:nvSpPr>
        <p:spPr>
          <a:xfrm>
            <a:off x="1881" y="0"/>
            <a:ext cx="1729946" cy="5143499"/>
          </a:xfrm>
          <a:prstGeom prst="rect">
            <a:avLst/>
          </a:prstGeom>
          <a:solidFill>
            <a:srgbClr val="81E94D"/>
          </a:solidFill>
          <a:ln cap="flat" cmpd="sng" w="25400">
            <a:solidFill>
              <a:srgbClr val="81E9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Internet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1.1. Internet Protocol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 IP Address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1.3. Internet Software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Web Technologies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2.1. Anatomy of Web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2.2. Server-side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2.3. Client-side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 Anatomy of Webpage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2.4.1. 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2.4.2. CSS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2.4.3. JavaScript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Overview on HTTP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3.1. HTTPS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3.2. OSI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Information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Service-Oriented Architecture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6.1. How to increase 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7.Learn more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2"/>
          <p:cNvSpPr txBox="1"/>
          <p:nvPr/>
        </p:nvSpPr>
        <p:spPr>
          <a:xfrm>
            <a:off x="7398489" y="4740601"/>
            <a:ext cx="4604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b="0" i="0" sz="1000" u="none" cap="none" strike="noStrike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3"/>
          <p:cNvSpPr txBox="1"/>
          <p:nvPr>
            <p:ph type="ctrTitle"/>
          </p:nvPr>
        </p:nvSpPr>
        <p:spPr>
          <a:xfrm>
            <a:off x="1143000" y="1799047"/>
            <a:ext cx="6858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</a:pPr>
            <a:r>
              <a:rPr lang="en-US" sz="3000">
                <a:latin typeface="Lato Black"/>
                <a:ea typeface="Lato Black"/>
                <a:cs typeface="Lato Black"/>
                <a:sym typeface="Lato Black"/>
              </a:rPr>
              <a:t>Web Technologies</a:t>
            </a:r>
            <a:endParaRPr sz="300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81" name="Google Shape;18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3"/>
          <p:cNvSpPr txBox="1"/>
          <p:nvPr>
            <p:ph idx="12" type="sldNum"/>
          </p:nvPr>
        </p:nvSpPr>
        <p:spPr>
          <a:xfrm>
            <a:off x="7423203" y="4665127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13"/>
          <p:cNvSpPr/>
          <p:nvPr/>
        </p:nvSpPr>
        <p:spPr>
          <a:xfrm>
            <a:off x="1881" y="0"/>
            <a:ext cx="1729946" cy="5143499"/>
          </a:xfrm>
          <a:prstGeom prst="rect">
            <a:avLst/>
          </a:prstGeom>
          <a:solidFill>
            <a:srgbClr val="81E94D"/>
          </a:solidFill>
          <a:ln cap="flat" cmpd="sng" w="25400">
            <a:solidFill>
              <a:srgbClr val="81E9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Internet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1.1. Internet Protocol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 IP Address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1.3. Internet Software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Web Technologies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2.1. Anatomy of Web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2.2. Server-side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2.3. Client-side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 Anatomy of Webpage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2.4.1. 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2.4.2. CSS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2.4.3. JavaScript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Overview on HTTP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3.1. HTTPS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3.2. OSI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Information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Service-Oriented Architecture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6.1. How to increase 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7.Learn more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4"/>
          <p:cNvSpPr txBox="1"/>
          <p:nvPr>
            <p:ph type="ctrTitle"/>
          </p:nvPr>
        </p:nvSpPr>
        <p:spPr>
          <a:xfrm>
            <a:off x="2049338" y="538617"/>
            <a:ext cx="6325141" cy="3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None/>
            </a:pPr>
            <a:r>
              <a:rPr lang="en-US" sz="2100">
                <a:latin typeface="Lato Black"/>
                <a:ea typeface="Lato Black"/>
                <a:cs typeface="Lato Black"/>
                <a:sym typeface="Lato Black"/>
              </a:rPr>
              <a:t>Anatomy of Web</a:t>
            </a:r>
            <a:endParaRPr sz="210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90" name="Google Shape;19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4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2" name="Google Shape;19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9339" y="999237"/>
            <a:ext cx="6325141" cy="360532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4"/>
          <p:cNvSpPr/>
          <p:nvPr/>
        </p:nvSpPr>
        <p:spPr>
          <a:xfrm>
            <a:off x="0" y="0"/>
            <a:ext cx="1729946" cy="5143499"/>
          </a:xfrm>
          <a:prstGeom prst="rect">
            <a:avLst/>
          </a:prstGeom>
          <a:solidFill>
            <a:srgbClr val="81E94D"/>
          </a:solidFill>
          <a:ln cap="flat" cmpd="sng" w="25400">
            <a:solidFill>
              <a:srgbClr val="81E9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Internet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1.1. Internet Protocol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 IP Address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1.3. Internet Software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Web Technologies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2.1. Anatomy of Web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2.2. Server-side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2.3. Client-side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 Anatomy of Webpage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2.4.1. 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2.4.2. CSS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2.4.3. JavaScript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Overview on HTTP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3.1. HTTPS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3.2. OSI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Information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Service-Oriented Architecture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6.1. How to increase 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7.Learn more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4"/>
          <p:cNvSpPr txBox="1"/>
          <p:nvPr/>
        </p:nvSpPr>
        <p:spPr>
          <a:xfrm>
            <a:off x="7710616" y="4794422"/>
            <a:ext cx="525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b="0" i="0" sz="1000" u="none" cap="none" strike="noStrike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5"/>
          <p:cNvSpPr txBox="1"/>
          <p:nvPr>
            <p:ph type="ctrTitle"/>
          </p:nvPr>
        </p:nvSpPr>
        <p:spPr>
          <a:xfrm>
            <a:off x="1804085" y="538617"/>
            <a:ext cx="6196915" cy="3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None/>
            </a:pPr>
            <a:r>
              <a:rPr lang="en-US" sz="2100">
                <a:latin typeface="Lato Black"/>
                <a:ea typeface="Lato Black"/>
                <a:cs typeface="Lato Black"/>
                <a:sym typeface="Lato Black"/>
              </a:rPr>
              <a:t>Server-side or Backend Scripting</a:t>
            </a:r>
            <a:endParaRPr sz="21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01" name="Google Shape;201;p15"/>
          <p:cNvSpPr txBox="1"/>
          <p:nvPr>
            <p:ph idx="1" type="subTitle"/>
          </p:nvPr>
        </p:nvSpPr>
        <p:spPr>
          <a:xfrm>
            <a:off x="1859691" y="1104623"/>
            <a:ext cx="6271055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10000"/>
          </a:bodyPr>
          <a:lstStyle/>
          <a:p>
            <a:pPr indent="-24765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A server is basically a computer in a server station.</a:t>
            </a:r>
            <a:endParaRPr/>
          </a:p>
          <a:p>
            <a:pPr indent="-247650" lvl="0" marL="254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It serves as a storage facility for your application and your database.</a:t>
            </a:r>
            <a:endParaRPr/>
          </a:p>
          <a:p>
            <a:pPr indent="-247650" lvl="0" marL="254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All your server-side scripting or your backend scripting is run in the server itself.</a:t>
            </a:r>
            <a:endParaRPr/>
          </a:p>
          <a:p>
            <a:pPr indent="-247650" lvl="0" marL="254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A “server-side scripting” is a technique or a language that is used to write your application and which is processed on the server itself.</a:t>
            </a:r>
            <a:endParaRPr/>
          </a:p>
          <a:p>
            <a:pPr indent="-247650" lvl="0" marL="254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The script executes before your HTML is loaded, not after.</a:t>
            </a:r>
            <a:endParaRPr/>
          </a:p>
          <a:p>
            <a:pPr indent="-247650" lvl="0" marL="254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Some examples of Backend Scripting languages are </a:t>
            </a:r>
            <a:r>
              <a:rPr b="1" lang="en-US" sz="1500">
                <a:solidFill>
                  <a:srgbClr val="FE9331"/>
                </a:solidFill>
                <a:latin typeface="Arvo"/>
                <a:ea typeface="Arvo"/>
                <a:cs typeface="Arvo"/>
                <a:sym typeface="Arvo"/>
              </a:rPr>
              <a:t>Java</a:t>
            </a:r>
            <a:r>
              <a:rPr lang="en-US" sz="1500">
                <a:latin typeface="Arvo"/>
                <a:ea typeface="Arvo"/>
                <a:cs typeface="Arvo"/>
                <a:sym typeface="Arvo"/>
              </a:rPr>
              <a:t>, </a:t>
            </a:r>
            <a:r>
              <a:rPr b="1" lang="en-US" sz="1500">
                <a:solidFill>
                  <a:srgbClr val="FE9331"/>
                </a:solidFill>
                <a:latin typeface="Arvo"/>
                <a:ea typeface="Arvo"/>
                <a:cs typeface="Arvo"/>
                <a:sym typeface="Arvo"/>
              </a:rPr>
              <a:t>Python</a:t>
            </a:r>
            <a:r>
              <a:rPr lang="en-US" sz="1500">
                <a:latin typeface="Arvo"/>
                <a:ea typeface="Arvo"/>
                <a:cs typeface="Arvo"/>
                <a:sym typeface="Arvo"/>
              </a:rPr>
              <a:t>, </a:t>
            </a:r>
            <a:r>
              <a:rPr b="1" lang="en-US" sz="1500">
                <a:solidFill>
                  <a:srgbClr val="FE9331"/>
                </a:solidFill>
                <a:latin typeface="Arvo"/>
                <a:ea typeface="Arvo"/>
                <a:cs typeface="Arvo"/>
                <a:sym typeface="Arvo"/>
              </a:rPr>
              <a:t>PHP</a:t>
            </a:r>
            <a:r>
              <a:rPr lang="en-US" sz="1500">
                <a:latin typeface="Arvo"/>
                <a:ea typeface="Arvo"/>
                <a:cs typeface="Arvo"/>
                <a:sym typeface="Arvo"/>
              </a:rPr>
              <a:t>, </a:t>
            </a:r>
            <a:r>
              <a:rPr b="1" lang="en-US" sz="1500">
                <a:solidFill>
                  <a:srgbClr val="EF8600"/>
                </a:solidFill>
                <a:latin typeface="Arvo"/>
                <a:ea typeface="Arvo"/>
                <a:cs typeface="Arvo"/>
                <a:sym typeface="Arvo"/>
              </a:rPr>
              <a:t>JavaScript</a:t>
            </a:r>
            <a:r>
              <a:rPr lang="en-US" sz="1500">
                <a:latin typeface="Arvo"/>
                <a:ea typeface="Arvo"/>
                <a:cs typeface="Arvo"/>
                <a:sym typeface="Arvo"/>
              </a:rPr>
              <a:t>, etc.</a:t>
            </a:r>
            <a:endParaRPr/>
          </a:p>
        </p:txBody>
      </p:sp>
      <p:pic>
        <p:nvPicPr>
          <p:cNvPr id="202" name="Google Shape;20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5"/>
          <p:cNvSpPr txBox="1"/>
          <p:nvPr>
            <p:ph idx="12" type="sldNum"/>
          </p:nvPr>
        </p:nvSpPr>
        <p:spPr>
          <a:xfrm>
            <a:off x="6403770" y="426062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15"/>
          <p:cNvSpPr/>
          <p:nvPr/>
        </p:nvSpPr>
        <p:spPr>
          <a:xfrm>
            <a:off x="0" y="0"/>
            <a:ext cx="1729946" cy="5143499"/>
          </a:xfrm>
          <a:prstGeom prst="rect">
            <a:avLst/>
          </a:prstGeom>
          <a:solidFill>
            <a:srgbClr val="81E94D"/>
          </a:solidFill>
          <a:ln cap="flat" cmpd="sng" w="25400">
            <a:solidFill>
              <a:srgbClr val="81E9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Internet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1.1. Internet Protocol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 IP Address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1.3. Internet Software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Web Technologies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2.1. Anatomy of Web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2.2. Server-side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2.3. Client-side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 Anatomy of Webpage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2.4.1. 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2.4.2. CSS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2.4.3. JavaScript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Overview on HTTP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3.1. HTTPS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3.2. OSI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Information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Service-Oriented Architecture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6.1. How to increase 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7.Learn more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5071" y="2681203"/>
            <a:ext cx="2248930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/>
          <p:nvPr>
            <p:ph type="ctrTitle"/>
          </p:nvPr>
        </p:nvSpPr>
        <p:spPr>
          <a:xfrm>
            <a:off x="1785551" y="538617"/>
            <a:ext cx="6085702" cy="3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None/>
            </a:pPr>
            <a:r>
              <a:rPr lang="en-US" sz="2100">
                <a:latin typeface="Lato Black"/>
                <a:ea typeface="Lato Black"/>
                <a:cs typeface="Lato Black"/>
                <a:sym typeface="Lato Black"/>
              </a:rPr>
              <a:t>Client-side or Front End Scripting</a:t>
            </a:r>
            <a:endParaRPr sz="21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1" name="Google Shape;211;p16"/>
          <p:cNvSpPr txBox="1"/>
          <p:nvPr>
            <p:ph idx="1" type="subTitle"/>
          </p:nvPr>
        </p:nvSpPr>
        <p:spPr>
          <a:xfrm>
            <a:off x="1847334" y="1104623"/>
            <a:ext cx="6023919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24765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Client-side is basically from where you access the server.</a:t>
            </a:r>
            <a:endParaRPr/>
          </a:p>
          <a:p>
            <a:pPr indent="-247650" lvl="0" marL="254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A user uses client-side software such as Google Chrome to send and receive requests to and from the server.</a:t>
            </a:r>
            <a:endParaRPr/>
          </a:p>
          <a:p>
            <a:pPr indent="-247650" lvl="0" marL="254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The request received can be in a form of HTML, content or JSON APIs.</a:t>
            </a:r>
            <a:endParaRPr/>
          </a:p>
          <a:p>
            <a:pPr indent="-247650" lvl="0" marL="254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Client-side or front end scripting is a technique or languages that runs in the client-side software.</a:t>
            </a:r>
            <a:endParaRPr/>
          </a:p>
          <a:p>
            <a:pPr indent="-247650" lvl="0" marL="254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Some of the examples of client side languages are </a:t>
            </a:r>
            <a:r>
              <a:rPr b="1" lang="en-US" sz="1500">
                <a:solidFill>
                  <a:srgbClr val="FE9331"/>
                </a:solidFill>
                <a:latin typeface="Arvo"/>
                <a:ea typeface="Arvo"/>
                <a:cs typeface="Arvo"/>
                <a:sym typeface="Arvo"/>
              </a:rPr>
              <a:t>HTML</a:t>
            </a:r>
            <a:r>
              <a:rPr b="1" lang="en-US" sz="1500">
                <a:latin typeface="Arvo"/>
                <a:ea typeface="Arvo"/>
                <a:cs typeface="Arvo"/>
                <a:sym typeface="Arvo"/>
              </a:rPr>
              <a:t> </a:t>
            </a:r>
            <a:r>
              <a:rPr lang="en-US" sz="1500">
                <a:latin typeface="Arvo"/>
                <a:ea typeface="Arvo"/>
                <a:cs typeface="Arvo"/>
                <a:sym typeface="Arvo"/>
              </a:rPr>
              <a:t>and </a:t>
            </a:r>
            <a:r>
              <a:rPr b="1" lang="en-US" sz="1500">
                <a:solidFill>
                  <a:srgbClr val="FE9331"/>
                </a:solidFill>
                <a:latin typeface="Arvo"/>
                <a:ea typeface="Arvo"/>
                <a:cs typeface="Arvo"/>
                <a:sym typeface="Arvo"/>
              </a:rPr>
              <a:t>JavaScript</a:t>
            </a:r>
            <a:r>
              <a:rPr b="1" lang="en-US" sz="1500">
                <a:latin typeface="Arvo"/>
                <a:ea typeface="Arvo"/>
                <a:cs typeface="Arvo"/>
                <a:sym typeface="Arvo"/>
              </a:rPr>
              <a:t>.</a:t>
            </a:r>
            <a:endParaRPr/>
          </a:p>
        </p:txBody>
      </p:sp>
      <p:pic>
        <p:nvPicPr>
          <p:cNvPr id="212" name="Google Shape;21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6"/>
          <p:cNvSpPr txBox="1"/>
          <p:nvPr>
            <p:ph idx="12" type="sldNum"/>
          </p:nvPr>
        </p:nvSpPr>
        <p:spPr>
          <a:xfrm>
            <a:off x="7589400" y="455582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16</a:t>
            </a:r>
            <a:endParaRPr/>
          </a:p>
        </p:txBody>
      </p:sp>
      <p:sp>
        <p:nvSpPr>
          <p:cNvPr id="214" name="Google Shape;214;p16"/>
          <p:cNvSpPr/>
          <p:nvPr/>
        </p:nvSpPr>
        <p:spPr>
          <a:xfrm>
            <a:off x="0" y="0"/>
            <a:ext cx="1729946" cy="5143499"/>
          </a:xfrm>
          <a:prstGeom prst="rect">
            <a:avLst/>
          </a:prstGeom>
          <a:solidFill>
            <a:srgbClr val="81E94D"/>
          </a:solidFill>
          <a:ln cap="flat" cmpd="sng" w="25400">
            <a:solidFill>
              <a:srgbClr val="81E9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Internet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1.1. Internet Protocol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 IP Address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1.3. Internet Software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Web Technologies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2.1. Anatomy of Web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2.2. Server-side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2.3. Client-side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 Anatomy of Webpage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2.4.1. 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2.4.2. CSS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2.4.3. JavaScript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Overview on HTTP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3.1. HTTPS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3.2. OSI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Information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Service-Oriented Architecture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6.1. How to increase 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7.Learn more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Google Shape;219;p17"/>
          <p:cNvCxnSpPr/>
          <p:nvPr/>
        </p:nvCxnSpPr>
        <p:spPr>
          <a:xfrm>
            <a:off x="5957515" y="1850867"/>
            <a:ext cx="975600" cy="746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0" name="Google Shape;220;p17"/>
          <p:cNvCxnSpPr/>
          <p:nvPr/>
        </p:nvCxnSpPr>
        <p:spPr>
          <a:xfrm flipH="1" rot="10800000">
            <a:off x="5957515" y="2603307"/>
            <a:ext cx="975600" cy="55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1" name="Google Shape;221;p17"/>
          <p:cNvCxnSpPr/>
          <p:nvPr/>
        </p:nvCxnSpPr>
        <p:spPr>
          <a:xfrm>
            <a:off x="5992746" y="4549892"/>
            <a:ext cx="5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2" name="Google Shape;222;p17"/>
          <p:cNvCxnSpPr/>
          <p:nvPr/>
        </p:nvCxnSpPr>
        <p:spPr>
          <a:xfrm>
            <a:off x="5992746" y="1394006"/>
            <a:ext cx="5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23" name="Google Shape;22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1854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7"/>
          <p:cNvSpPr txBox="1"/>
          <p:nvPr>
            <p:ph type="ctrTitle"/>
          </p:nvPr>
        </p:nvSpPr>
        <p:spPr>
          <a:xfrm>
            <a:off x="1734996" y="538617"/>
            <a:ext cx="6266003" cy="3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None/>
            </a:pPr>
            <a:r>
              <a:rPr lang="en-US" sz="2100">
                <a:latin typeface="Lato Black"/>
                <a:ea typeface="Lato Black"/>
                <a:cs typeface="Lato Black"/>
                <a:sym typeface="Lato Black"/>
              </a:rPr>
              <a:t>Anatomy of a Webpage</a:t>
            </a:r>
            <a:endParaRPr sz="210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25" name="Google Shape;22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7"/>
          <p:cNvSpPr txBox="1"/>
          <p:nvPr>
            <p:ph idx="12" type="sldNum"/>
          </p:nvPr>
        </p:nvSpPr>
        <p:spPr>
          <a:xfrm>
            <a:off x="7246930" y="4589786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17</a:t>
            </a:r>
            <a:endParaRPr/>
          </a:p>
        </p:txBody>
      </p:sp>
      <p:graphicFrame>
        <p:nvGraphicFramePr>
          <p:cNvPr id="227" name="Google Shape;227;p17"/>
          <p:cNvGraphicFramePr/>
          <p:nvPr/>
        </p:nvGraphicFramePr>
        <p:xfrm>
          <a:off x="1837671" y="10433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{5F02D112-23CE-4C4D-BC29-3C0C72FE6716}</a:tableStyleId>
              </a:tblPr>
              <a:tblGrid>
                <a:gridCol w="3028400"/>
                <a:gridCol w="1126675"/>
              </a:tblGrid>
              <a:tr h="6168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 hMerge="1"/>
              </a:tr>
              <a:tr h="11261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Slider</a:t>
                      </a:r>
                      <a:endParaRPr sz="1400" u="none" cap="none" strike="noStrike"/>
                    </a:p>
                  </a:txBody>
                  <a:tcPr marT="34300" marB="34300" marR="68600" marL="68600" anchor="ctr"/>
                </a:tc>
                <a:tc hMerge="1"/>
              </a:tr>
              <a:tr h="148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Main Content</a:t>
                      </a:r>
                      <a:endParaRPr sz="14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Sidebar</a:t>
                      </a:r>
                      <a:endParaRPr sz="1400" u="none" cap="none" strike="noStrike"/>
                    </a:p>
                  </a:txBody>
                  <a:tcPr marT="34300" marB="34300" marR="68600" marL="68600" anchor="ctr"/>
                </a:tc>
              </a:tr>
              <a:tr h="6168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Copyright</a:t>
                      </a:r>
                      <a:endParaRPr sz="1400" u="none" cap="none" strike="noStrike"/>
                    </a:p>
                  </a:txBody>
                  <a:tcPr marT="34300" marB="34300" marR="68600" marL="68600" anchor="ctr"/>
                </a:tc>
                <a:tc hMerge="1"/>
              </a:tr>
            </a:tbl>
          </a:graphicData>
        </a:graphic>
      </p:graphicFrame>
      <p:sp>
        <p:nvSpPr>
          <p:cNvPr id="228" name="Google Shape;228;p17"/>
          <p:cNvSpPr txBox="1"/>
          <p:nvPr/>
        </p:nvSpPr>
        <p:spPr>
          <a:xfrm>
            <a:off x="1877575" y="1251675"/>
            <a:ext cx="928074" cy="2846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LOGO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3596462" y="1251675"/>
            <a:ext cx="1454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Navigation Menu Bar</a:t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6580746" y="1250482"/>
            <a:ext cx="659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Header</a:t>
            </a:r>
            <a:endParaRPr b="1" i="0" sz="1200" u="none" cap="none" strike="noStrik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6879354" y="2461903"/>
            <a:ext cx="502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Body</a:t>
            </a:r>
            <a:endParaRPr b="1" i="0" sz="1200" u="none" cap="none" strike="noStrik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6580746" y="4396953"/>
            <a:ext cx="606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Footer</a:t>
            </a:r>
            <a:endParaRPr b="1" i="0" sz="1200" u="none" cap="none" strike="noStrik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3" name="Google Shape;233;p17"/>
          <p:cNvSpPr/>
          <p:nvPr/>
        </p:nvSpPr>
        <p:spPr>
          <a:xfrm>
            <a:off x="13637" y="0"/>
            <a:ext cx="1729946" cy="5143499"/>
          </a:xfrm>
          <a:prstGeom prst="rect">
            <a:avLst/>
          </a:prstGeom>
          <a:solidFill>
            <a:srgbClr val="81E94D"/>
          </a:solidFill>
          <a:ln cap="flat" cmpd="sng" w="25400">
            <a:solidFill>
              <a:srgbClr val="81E9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Internet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1.1. Internet Protocol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 IP Address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1.3. Internet Software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Web Technologies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2.1. Anatomy of Web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2.2. Server-side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2.3. Client-side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 Anatomy of Webpage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2.4.1. 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2.4.2. CSS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2.4.3. JavaScript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Overview on HTTP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3.1. HTTPS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3.2. OSI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Information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Service-Oriented Architecture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6.1. How to increase 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7.Learn more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989" y="2681203"/>
            <a:ext cx="1940012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8"/>
          <p:cNvSpPr txBox="1"/>
          <p:nvPr>
            <p:ph type="ctrTitle"/>
          </p:nvPr>
        </p:nvSpPr>
        <p:spPr>
          <a:xfrm>
            <a:off x="1804085" y="538617"/>
            <a:ext cx="6815232" cy="3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None/>
            </a:pPr>
            <a:r>
              <a:rPr lang="en-US" sz="2100">
                <a:latin typeface="Lato Black"/>
                <a:ea typeface="Lato Black"/>
                <a:cs typeface="Lato Black"/>
                <a:sym typeface="Lato Black"/>
              </a:rPr>
              <a:t>What are Web Pages made of?</a:t>
            </a:r>
            <a:endParaRPr sz="210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40" name="Google Shape;24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8"/>
          <p:cNvSpPr txBox="1"/>
          <p:nvPr>
            <p:ph idx="12" type="sldNum"/>
          </p:nvPr>
        </p:nvSpPr>
        <p:spPr>
          <a:xfrm>
            <a:off x="7936008" y="4648402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18"/>
          <p:cNvSpPr txBox="1"/>
          <p:nvPr/>
        </p:nvSpPr>
        <p:spPr>
          <a:xfrm>
            <a:off x="3358217" y="1245963"/>
            <a:ext cx="3401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HTML (Hyper Text Markup Language)</a:t>
            </a:r>
            <a:endParaRPr b="0" i="0" sz="1500" u="none" cap="none" strike="noStrik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43" name="Google Shape;24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0970" y="1054433"/>
            <a:ext cx="1612323" cy="345497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8"/>
          <p:cNvSpPr txBox="1"/>
          <p:nvPr/>
        </p:nvSpPr>
        <p:spPr>
          <a:xfrm>
            <a:off x="3358217" y="1793081"/>
            <a:ext cx="4778707" cy="260837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095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This allows you to write structural/markup codes for your webpage.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2095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Creates a structure/skeleton for your webpage.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2095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Without styling and interaction, HTML does not look useful.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2095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HTML5 is a semantic markup language.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2095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The language has tags, elements and attributes.</a:t>
            </a:r>
            <a:endParaRPr b="0" i="0" sz="15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45" name="Google Shape;245;p18"/>
          <p:cNvSpPr/>
          <p:nvPr/>
        </p:nvSpPr>
        <p:spPr>
          <a:xfrm>
            <a:off x="0" y="0"/>
            <a:ext cx="1729946" cy="5143499"/>
          </a:xfrm>
          <a:prstGeom prst="rect">
            <a:avLst/>
          </a:prstGeom>
          <a:solidFill>
            <a:srgbClr val="81E94D"/>
          </a:solidFill>
          <a:ln cap="flat" cmpd="sng" w="25400">
            <a:solidFill>
              <a:srgbClr val="81E9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Internet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1.1. Internet Protocol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 IP Address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1.3. Internet Software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Web Technologies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2.1. Anatomy of Web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2.2. Server-side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2.3. Client-side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 Anatomy of Webpage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2.4.1. 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2.4.2. CSS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2.4.3. JavaScript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Overview on HTTP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3.1. HTTPS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3.2. OSI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Information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Service-Oriented Architecture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6.1. How to increase 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7.Learn more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9"/>
          <p:cNvSpPr txBox="1"/>
          <p:nvPr>
            <p:ph type="ctrTitle"/>
          </p:nvPr>
        </p:nvSpPr>
        <p:spPr>
          <a:xfrm>
            <a:off x="2465173" y="538617"/>
            <a:ext cx="4081154" cy="3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None/>
            </a:pPr>
            <a:r>
              <a:rPr lang="en-US" sz="2100">
                <a:latin typeface="Lato Black"/>
                <a:ea typeface="Lato Black"/>
                <a:cs typeface="Lato Black"/>
                <a:sym typeface="Lato Black"/>
              </a:rPr>
              <a:t>What are Web Pages made of?</a:t>
            </a:r>
            <a:endParaRPr sz="210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52" name="Google Shape;25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9"/>
          <p:cNvSpPr txBox="1"/>
          <p:nvPr>
            <p:ph idx="12" type="sldNum"/>
          </p:nvPr>
        </p:nvSpPr>
        <p:spPr>
          <a:xfrm>
            <a:off x="7795200" y="4642537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" name="Google Shape;254;p19"/>
          <p:cNvSpPr txBox="1"/>
          <p:nvPr/>
        </p:nvSpPr>
        <p:spPr>
          <a:xfrm>
            <a:off x="3327326" y="1289524"/>
            <a:ext cx="2622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CSS (Cascading Style Sheets)</a:t>
            </a:r>
            <a:endParaRPr b="0" i="0" sz="1500" u="none" cap="none" strike="noStrik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5" name="Google Shape;255;p19"/>
          <p:cNvSpPr txBox="1"/>
          <p:nvPr/>
        </p:nvSpPr>
        <p:spPr>
          <a:xfrm>
            <a:off x="3327326" y="1836642"/>
            <a:ext cx="4879474" cy="28392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095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This allows you to add styling to your HTML structure.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2095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The CSS has selectors, properties and values.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2095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Styling is done by targeting the given selector.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2095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CSS Selectors can either be element, classes, ids or attributes.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2095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CSS is used give layouts to your structure using the </a:t>
            </a:r>
            <a:r>
              <a:rPr b="1" i="0" lang="en-US" sz="1500" u="none" cap="none" strike="noStrike">
                <a:solidFill>
                  <a:srgbClr val="FE9331"/>
                </a:solidFill>
                <a:latin typeface="Arvo"/>
                <a:ea typeface="Arvo"/>
                <a:cs typeface="Arvo"/>
                <a:sym typeface="Arvo"/>
              </a:rPr>
              <a:t>Box Model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.</a:t>
            </a:r>
            <a:endParaRPr b="0" i="0" sz="15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256" name="Google Shape;25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3646" y="1016891"/>
            <a:ext cx="1612323" cy="383886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9"/>
          <p:cNvSpPr/>
          <p:nvPr/>
        </p:nvSpPr>
        <p:spPr>
          <a:xfrm>
            <a:off x="0" y="0"/>
            <a:ext cx="1729946" cy="5143499"/>
          </a:xfrm>
          <a:prstGeom prst="rect">
            <a:avLst/>
          </a:prstGeom>
          <a:solidFill>
            <a:srgbClr val="81E94D"/>
          </a:solidFill>
          <a:ln cap="flat" cmpd="sng" w="25400">
            <a:solidFill>
              <a:srgbClr val="81E9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Internet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1.1. Internet Protocol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 IP Address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1.3. Internet Software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Web Technologies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2.1. Anatomy of Web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2.2. Server-side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2.3. Client-side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 Anatomy of Webpage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2.4.1. 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2.4.2. CSS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2.4.3. JavaScript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Overview on HTTP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3.1. HTTPS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3.2. OSI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Information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Service-Oriented Architecture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6.1. How to increase 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7.Learn more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"/>
          <p:cNvSpPr txBox="1"/>
          <p:nvPr>
            <p:ph type="ctrTitle"/>
          </p:nvPr>
        </p:nvSpPr>
        <p:spPr>
          <a:xfrm>
            <a:off x="311727" y="538617"/>
            <a:ext cx="6234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None/>
            </a:pPr>
            <a:r>
              <a:rPr lang="en-US" sz="2100">
                <a:latin typeface="Lato Black"/>
                <a:ea typeface="Lato Black"/>
                <a:cs typeface="Lato Black"/>
                <a:sym typeface="Lato Black"/>
              </a:rPr>
              <a:t>This Module’s agenda…</a:t>
            </a:r>
            <a:endParaRPr sz="21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3" name="Google Shape;73;p2"/>
          <p:cNvSpPr txBox="1"/>
          <p:nvPr>
            <p:ph idx="1" type="subTitle"/>
          </p:nvPr>
        </p:nvSpPr>
        <p:spPr>
          <a:xfrm>
            <a:off x="311727" y="1104623"/>
            <a:ext cx="68580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4765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400">
                <a:latin typeface="Arvo"/>
                <a:ea typeface="Arvo"/>
                <a:cs typeface="Arvo"/>
                <a:sym typeface="Arvo"/>
              </a:rPr>
              <a:t>Understand Internet and cloud-based software architecture and related technologies and tools and techniques</a:t>
            </a:r>
            <a:endParaRPr sz="1400">
              <a:latin typeface="Arvo"/>
              <a:ea typeface="Arvo"/>
              <a:cs typeface="Arvo"/>
              <a:sym typeface="Arvo"/>
            </a:endParaRPr>
          </a:p>
          <a:p>
            <a:pPr indent="-24130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vo"/>
              <a:buChar char="•"/>
            </a:pPr>
            <a:r>
              <a:rPr lang="en-US" sz="1400">
                <a:latin typeface="Arvo"/>
                <a:ea typeface="Arvo"/>
                <a:cs typeface="Arvo"/>
                <a:sym typeface="Arvo"/>
              </a:rPr>
              <a:t>Design a suitable architecture depending on a set of requirements and constraints.</a:t>
            </a:r>
            <a:endParaRPr sz="1400">
              <a:latin typeface="Arvo"/>
              <a:ea typeface="Arvo"/>
              <a:cs typeface="Arvo"/>
              <a:sym typeface="Arvo"/>
            </a:endParaRPr>
          </a:p>
          <a:p>
            <a:pPr indent="-24130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vo"/>
              <a:buChar char="•"/>
            </a:pPr>
            <a:r>
              <a:rPr lang="en-US" sz="1400">
                <a:latin typeface="Arvo"/>
                <a:ea typeface="Arvo"/>
                <a:cs typeface="Arvo"/>
                <a:sym typeface="Arvo"/>
              </a:rPr>
              <a:t>Implement a simple distributed application using an appropriate architecture and suitable technologies.</a:t>
            </a:r>
            <a:endParaRPr sz="1400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74" name="Google Shape;7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"/>
          <p:cNvSpPr txBox="1"/>
          <p:nvPr>
            <p:ph idx="12" type="sldNum"/>
          </p:nvPr>
        </p:nvSpPr>
        <p:spPr>
          <a:xfrm>
            <a:off x="7071035" y="4484029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0"/>
          <p:cNvSpPr txBox="1"/>
          <p:nvPr>
            <p:ph type="ctrTitle"/>
          </p:nvPr>
        </p:nvSpPr>
        <p:spPr>
          <a:xfrm>
            <a:off x="2514599" y="538617"/>
            <a:ext cx="6355081" cy="3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None/>
            </a:pPr>
            <a:r>
              <a:rPr lang="en-US" sz="2100">
                <a:latin typeface="Lato Black"/>
                <a:ea typeface="Lato Black"/>
                <a:cs typeface="Lato Black"/>
                <a:sym typeface="Lato Black"/>
              </a:rPr>
              <a:t>What are Web Pages made of?</a:t>
            </a:r>
            <a:endParaRPr sz="210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64" name="Google Shape;26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0"/>
          <p:cNvSpPr txBox="1"/>
          <p:nvPr>
            <p:ph idx="12" type="sldNum"/>
          </p:nvPr>
        </p:nvSpPr>
        <p:spPr>
          <a:xfrm>
            <a:off x="8071932" y="4673961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" name="Google Shape;266;p20"/>
          <p:cNvSpPr txBox="1"/>
          <p:nvPr/>
        </p:nvSpPr>
        <p:spPr>
          <a:xfrm>
            <a:off x="3796882" y="1287635"/>
            <a:ext cx="5452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JavaScript </a:t>
            </a:r>
            <a:endParaRPr b="0" i="0" sz="1500" u="none" cap="none" strike="noStrik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67" name="Google Shape;267;p20"/>
          <p:cNvSpPr txBox="1"/>
          <p:nvPr/>
        </p:nvSpPr>
        <p:spPr>
          <a:xfrm>
            <a:off x="3796882" y="1834753"/>
            <a:ext cx="4883740" cy="260837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095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This allows you to add some functionality and interaction to your web application.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2095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JavaScript is a scripting language, which means you don’t have to render or compile it like Java.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2095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It is a client side scripting language. It runs on browser itself.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2095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JavaScript itself is based on objects and prototypes.</a:t>
            </a:r>
            <a:endParaRPr b="0" i="0" sz="1500" u="none" cap="none" strike="noStrike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268" name="Google Shape;26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6719" y="1227123"/>
            <a:ext cx="1910163" cy="313712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0"/>
          <p:cNvSpPr/>
          <p:nvPr/>
        </p:nvSpPr>
        <p:spPr>
          <a:xfrm>
            <a:off x="0" y="0"/>
            <a:ext cx="1729946" cy="5143499"/>
          </a:xfrm>
          <a:prstGeom prst="rect">
            <a:avLst/>
          </a:prstGeom>
          <a:solidFill>
            <a:srgbClr val="81E94D"/>
          </a:solidFill>
          <a:ln cap="flat" cmpd="sng" w="25400">
            <a:solidFill>
              <a:srgbClr val="81E9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Internet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1.1. Internet Protocol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 IP Address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1.3. Internet Software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Web Technologies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2.1. Anatomy of Web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2.2. Server-side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2.3. Client-side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 Anatomy of Webpage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2.4.1. 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2.4.2. CSS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2.4.3. JavaScript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Overview on HTTP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3.1. HTTPS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3.2. OSI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Information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Service-Oriented Architecture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6.1. How to increase 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7.Learn more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1"/>
          <p:cNvSpPr txBox="1"/>
          <p:nvPr>
            <p:ph idx="12" type="sldNum"/>
          </p:nvPr>
        </p:nvSpPr>
        <p:spPr>
          <a:xfrm>
            <a:off x="7702128" y="43314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21"/>
          <p:cNvSpPr txBox="1"/>
          <p:nvPr/>
        </p:nvSpPr>
        <p:spPr>
          <a:xfrm>
            <a:off x="3756040" y="1449977"/>
            <a:ext cx="1299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Any Questions</a:t>
            </a:r>
            <a:endParaRPr b="0" i="0" sz="1400" u="none" cap="none" strike="noStrik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2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2500" lnSpcReduction="1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108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p22"/>
          <p:cNvSpPr txBox="1"/>
          <p:nvPr/>
        </p:nvSpPr>
        <p:spPr>
          <a:xfrm>
            <a:off x="3696039" y="4171950"/>
            <a:ext cx="1752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23234"/>
                </a:solidFill>
                <a:latin typeface="Lato Black"/>
                <a:ea typeface="Lato Black"/>
                <a:cs typeface="Lato Black"/>
                <a:sym typeface="Lato Black"/>
              </a:rPr>
              <a:t>be back in 10 minutes…</a:t>
            </a:r>
            <a:endParaRPr b="0" i="0" sz="1200" u="none" cap="none" strike="noStrike">
              <a:solidFill>
                <a:srgbClr val="323234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86" name="Google Shape;28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0999" y="176349"/>
            <a:ext cx="868681" cy="36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1855" y="2681204"/>
            <a:ext cx="2472146" cy="2462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"/>
          <p:cNvSpPr txBox="1"/>
          <p:nvPr>
            <p:ph type="title"/>
          </p:nvPr>
        </p:nvSpPr>
        <p:spPr>
          <a:xfrm>
            <a:off x="1890584" y="273844"/>
            <a:ext cx="6624766" cy="416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US" sz="2100">
                <a:latin typeface="Lato"/>
                <a:ea typeface="Lato"/>
                <a:cs typeface="Lato"/>
                <a:sym typeface="Lato"/>
              </a:rPr>
              <a:t>Overview on HTTP</a:t>
            </a:r>
            <a:endParaRPr b="1" sz="2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3"/>
          <p:cNvSpPr txBox="1"/>
          <p:nvPr>
            <p:ph idx="1" type="body"/>
          </p:nvPr>
        </p:nvSpPr>
        <p:spPr>
          <a:xfrm>
            <a:off x="1890584" y="788126"/>
            <a:ext cx="6624766" cy="39740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5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Hyper Text Transform Protocol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5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A protocol for fetching HTML documents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5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Client-server protocol 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5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Requests are initiated from the Web browser.</a:t>
            </a:r>
            <a:endParaRPr sz="15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94" name="Google Shape;294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5" name="Google Shape;29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0999" y="176349"/>
            <a:ext cx="868681" cy="36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2129" y="2676395"/>
            <a:ext cx="2471871" cy="2462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0131" y="2681477"/>
            <a:ext cx="2471871" cy="2462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3"/>
          <p:cNvSpPr/>
          <p:nvPr/>
        </p:nvSpPr>
        <p:spPr>
          <a:xfrm>
            <a:off x="0" y="0"/>
            <a:ext cx="1729946" cy="5143499"/>
          </a:xfrm>
          <a:prstGeom prst="rect">
            <a:avLst/>
          </a:prstGeom>
          <a:solidFill>
            <a:srgbClr val="81E94D"/>
          </a:solidFill>
          <a:ln cap="flat" cmpd="sng" w="25400">
            <a:solidFill>
              <a:srgbClr val="81E9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01995" y="2185730"/>
            <a:ext cx="4621420" cy="271848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3"/>
          <p:cNvSpPr txBox="1"/>
          <p:nvPr/>
        </p:nvSpPr>
        <p:spPr>
          <a:xfrm>
            <a:off x="80319" y="126742"/>
            <a:ext cx="1569308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Internet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1.1. Internet Protocol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 IP Address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1.3. Internet Software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Web Technologies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2.1. Anatomy of Web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2.2. Server-side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2.3. Client-side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 Anatomy of Webpage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2.4.1. 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2.4.2. CSS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2.4.3. JavaScript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Overview on HTTP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3.1. HTTPS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3.2. OSI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Information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Service-Oriented Architecture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6.1. How to increase 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7.Learn more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1855" y="2693560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4"/>
          <p:cNvSpPr txBox="1"/>
          <p:nvPr>
            <p:ph type="ctrTitle"/>
          </p:nvPr>
        </p:nvSpPr>
        <p:spPr>
          <a:xfrm>
            <a:off x="1834978" y="538617"/>
            <a:ext cx="6166021" cy="3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None/>
            </a:pPr>
            <a:r>
              <a:rPr lang="en-US" sz="2100">
                <a:latin typeface="Lato Black"/>
                <a:ea typeface="Lato Black"/>
                <a:cs typeface="Lato Black"/>
                <a:sym typeface="Lato Black"/>
              </a:rPr>
              <a:t>HTTPS</a:t>
            </a:r>
            <a:endParaRPr sz="21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09" name="Google Shape;309;p24"/>
          <p:cNvSpPr txBox="1"/>
          <p:nvPr>
            <p:ph idx="1" type="subTitle"/>
          </p:nvPr>
        </p:nvSpPr>
        <p:spPr>
          <a:xfrm>
            <a:off x="1834978" y="983114"/>
            <a:ext cx="6166021" cy="155537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24765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Secure version of HTTP</a:t>
            </a:r>
            <a:endParaRPr/>
          </a:p>
          <a:p>
            <a:pPr indent="-24765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Encrypted form to increase security while data transfer</a:t>
            </a:r>
            <a:endParaRPr sz="1500">
              <a:latin typeface="Arvo"/>
              <a:ea typeface="Arvo"/>
              <a:cs typeface="Arvo"/>
              <a:sym typeface="Arvo"/>
            </a:endParaRPr>
          </a:p>
          <a:p>
            <a:pPr indent="-24765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Used in website that requires users to input their sensitive data.</a:t>
            </a:r>
            <a:endParaRPr sz="1500">
              <a:latin typeface="Arvo"/>
              <a:ea typeface="Arvo"/>
              <a:cs typeface="Arvo"/>
              <a:sym typeface="Arvo"/>
            </a:endParaRPr>
          </a:p>
          <a:p>
            <a:pPr indent="-24765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vo"/>
              <a:buChar char="•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Install Certificates on web host</a:t>
            </a:r>
            <a:endParaRPr sz="1500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310" name="Google Shape;31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4"/>
          <p:cNvSpPr txBox="1"/>
          <p:nvPr>
            <p:ph idx="12" type="sldNum"/>
          </p:nvPr>
        </p:nvSpPr>
        <p:spPr>
          <a:xfrm>
            <a:off x="8106031" y="4622108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p24"/>
          <p:cNvSpPr/>
          <p:nvPr/>
        </p:nvSpPr>
        <p:spPr>
          <a:xfrm>
            <a:off x="0" y="1"/>
            <a:ext cx="1729946" cy="5143499"/>
          </a:xfrm>
          <a:prstGeom prst="rect">
            <a:avLst/>
          </a:prstGeom>
          <a:solidFill>
            <a:srgbClr val="81E94D"/>
          </a:solidFill>
          <a:ln cap="flat" cmpd="sng" w="25400">
            <a:solidFill>
              <a:srgbClr val="81E9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1661" y="2571750"/>
            <a:ext cx="5061372" cy="90746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4"/>
          <p:cNvSpPr txBox="1"/>
          <p:nvPr/>
        </p:nvSpPr>
        <p:spPr>
          <a:xfrm>
            <a:off x="80319" y="126742"/>
            <a:ext cx="1569308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Internet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1.1. Internet Protocol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 IP Address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1.3. Internet Software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Web Technologies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2.1. Anatomy of Web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2.2. Server-side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2.3. Client-side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 Anatomy of Webpage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2.4.1. 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2.4.2. CSS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2.4.3. JavaScript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Overview on HTTP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3.1. HTTPS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3.2. OSI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Information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Service-Oriented Architecture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6.1. How to increase 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7.Learn more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g1f41c38e7a4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1855" y="2693560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1f41c38e7a4_0_5"/>
          <p:cNvSpPr txBox="1"/>
          <p:nvPr>
            <p:ph type="ctrTitle"/>
          </p:nvPr>
        </p:nvSpPr>
        <p:spPr>
          <a:xfrm>
            <a:off x="1834978" y="538617"/>
            <a:ext cx="6165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None/>
            </a:pPr>
            <a:r>
              <a:rPr lang="en-US" sz="2100">
                <a:latin typeface="Lato Black"/>
                <a:ea typeface="Lato Black"/>
                <a:cs typeface="Lato Black"/>
                <a:sym typeface="Lato Black"/>
              </a:rPr>
              <a:t>HTTPS Methods</a:t>
            </a:r>
            <a:endParaRPr sz="21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21" name="Google Shape;321;g1f41c38e7a4_0_5"/>
          <p:cNvSpPr txBox="1"/>
          <p:nvPr>
            <p:ph idx="1" type="subTitle"/>
          </p:nvPr>
        </p:nvSpPr>
        <p:spPr>
          <a:xfrm>
            <a:off x="1834978" y="983114"/>
            <a:ext cx="61659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4765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GET</a:t>
            </a:r>
            <a:endParaRPr/>
          </a:p>
          <a:p>
            <a:pPr indent="-24765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POST</a:t>
            </a:r>
            <a:endParaRPr sz="1500">
              <a:latin typeface="Arvo"/>
              <a:ea typeface="Arvo"/>
              <a:cs typeface="Arvo"/>
              <a:sym typeface="Arvo"/>
            </a:endParaRPr>
          </a:p>
          <a:p>
            <a:pPr indent="-24765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UPDATE</a:t>
            </a:r>
            <a:endParaRPr sz="1500">
              <a:latin typeface="Arvo"/>
              <a:ea typeface="Arvo"/>
              <a:cs typeface="Arvo"/>
              <a:sym typeface="Arvo"/>
            </a:endParaRPr>
          </a:p>
          <a:p>
            <a:pPr indent="-24765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vo"/>
              <a:buChar char="•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DELETE</a:t>
            </a:r>
            <a:endParaRPr sz="1500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322" name="Google Shape;322;g1f41c38e7a4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1f41c38e7a4_0_5"/>
          <p:cNvSpPr txBox="1"/>
          <p:nvPr>
            <p:ph idx="12" type="sldNum"/>
          </p:nvPr>
        </p:nvSpPr>
        <p:spPr>
          <a:xfrm>
            <a:off x="8106031" y="4622108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g1f41c38e7a4_0_5"/>
          <p:cNvSpPr/>
          <p:nvPr/>
        </p:nvSpPr>
        <p:spPr>
          <a:xfrm>
            <a:off x="0" y="1"/>
            <a:ext cx="1729800" cy="5143500"/>
          </a:xfrm>
          <a:prstGeom prst="rect">
            <a:avLst/>
          </a:prstGeom>
          <a:solidFill>
            <a:srgbClr val="81E94D"/>
          </a:solidFill>
          <a:ln cap="flat" cmpd="sng" w="25400">
            <a:solidFill>
              <a:srgbClr val="81E9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1f41c38e7a4_0_5"/>
          <p:cNvSpPr txBox="1"/>
          <p:nvPr/>
        </p:nvSpPr>
        <p:spPr>
          <a:xfrm>
            <a:off x="80319" y="126742"/>
            <a:ext cx="15693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Internet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1.1. Internet Protocol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 IP Address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1.3. Internet Software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Web Technologies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2.1. Anatomy of Web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2.2. Server-side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2.3. Client-side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 Anatomy of Webpage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2.4.1. 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2.4.2. CSS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2.4.3. JavaScript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Overview on HTTP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3.1. HTTPS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3.2. OSI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Information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Service-Oriented Architecture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6.1. How to increase 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7.Learn more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5"/>
          <p:cNvSpPr txBox="1"/>
          <p:nvPr>
            <p:ph type="ctrTitle"/>
          </p:nvPr>
        </p:nvSpPr>
        <p:spPr>
          <a:xfrm>
            <a:off x="1819251" y="538617"/>
            <a:ext cx="6181749" cy="3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None/>
            </a:pPr>
            <a:r>
              <a:rPr lang="en-US" sz="2100">
                <a:latin typeface="Lato Black"/>
                <a:ea typeface="Lato Black"/>
                <a:cs typeface="Lato Black"/>
                <a:sym typeface="Lato Black"/>
              </a:rPr>
              <a:t>OSI Model</a:t>
            </a:r>
            <a:endParaRPr sz="21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32" name="Google Shape;332;p25"/>
          <p:cNvSpPr txBox="1"/>
          <p:nvPr>
            <p:ph idx="1" type="subTitle"/>
          </p:nvPr>
        </p:nvSpPr>
        <p:spPr>
          <a:xfrm>
            <a:off x="1819252" y="1172330"/>
            <a:ext cx="6858000" cy="3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38735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Stands for Open System Interconnection</a:t>
            </a:r>
            <a:endParaRPr/>
          </a:p>
          <a:p>
            <a:pPr indent="-285750" lvl="0" marL="38735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Comprises of seven layers that computer system use to communicate over a network.</a:t>
            </a:r>
            <a:endParaRPr/>
          </a:p>
          <a:p>
            <a:pPr indent="-285750" lvl="0" marL="38735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Need to know</a:t>
            </a:r>
            <a:endParaRPr/>
          </a:p>
          <a:p>
            <a:pPr indent="-285750" lvl="0" marL="38735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❖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Layer 3</a:t>
            </a:r>
            <a:endParaRPr/>
          </a:p>
          <a:p>
            <a:pPr indent="-285750" lvl="0" marL="38735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❖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Layer 4</a:t>
            </a:r>
            <a:endParaRPr/>
          </a:p>
          <a:p>
            <a:pPr indent="-285750" lvl="0" marL="38735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❖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Layer 7</a:t>
            </a:r>
            <a:endParaRPr/>
          </a:p>
          <a:p>
            <a:pPr indent="-190500" lvl="0" marL="38735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333" name="Google Shape;33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5"/>
          <p:cNvSpPr txBox="1"/>
          <p:nvPr>
            <p:ph idx="12" type="sldNum"/>
          </p:nvPr>
        </p:nvSpPr>
        <p:spPr>
          <a:xfrm>
            <a:off x="8090467" y="4611230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p25"/>
          <p:cNvSpPr/>
          <p:nvPr/>
        </p:nvSpPr>
        <p:spPr>
          <a:xfrm>
            <a:off x="0" y="1"/>
            <a:ext cx="1729946" cy="5143499"/>
          </a:xfrm>
          <a:prstGeom prst="rect">
            <a:avLst/>
          </a:prstGeom>
          <a:solidFill>
            <a:srgbClr val="81E94D"/>
          </a:solidFill>
          <a:ln cap="flat" cmpd="sng" w="25400">
            <a:solidFill>
              <a:srgbClr val="81E9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8252" y="2047490"/>
            <a:ext cx="3260124" cy="265467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5"/>
          <p:cNvSpPr txBox="1"/>
          <p:nvPr/>
        </p:nvSpPr>
        <p:spPr>
          <a:xfrm>
            <a:off x="80319" y="126742"/>
            <a:ext cx="1569308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Internet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1.1. Internet Protocol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 IP Address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1.3. Internet Software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Web Technologies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2.1. Anatomy of Web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2.2. Server-side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2.3. Client-side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 Anatomy of Webpage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2.4.1. 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2.4.2. CSS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2.4.3. JavaScript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Overview on HTTP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3.1. HTTPS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3.2. OSI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Information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Service-Oriented Architecture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6.1. How to increase 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7.Learn more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2798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6"/>
          <p:cNvSpPr txBox="1"/>
          <p:nvPr>
            <p:ph type="title"/>
          </p:nvPr>
        </p:nvSpPr>
        <p:spPr>
          <a:xfrm>
            <a:off x="1828800" y="445025"/>
            <a:ext cx="70410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100">
                <a:latin typeface="Lato"/>
                <a:ea typeface="Lato"/>
                <a:cs typeface="Lato"/>
                <a:sym typeface="Lato"/>
              </a:rPr>
              <a:t>Information Architecture 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26"/>
          <p:cNvSpPr txBox="1"/>
          <p:nvPr>
            <p:ph idx="1" type="body"/>
          </p:nvPr>
        </p:nvSpPr>
        <p:spPr>
          <a:xfrm>
            <a:off x="1828800" y="1152474"/>
            <a:ext cx="7003500" cy="3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Organizing, structuring and labeling content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Goal of IA is to help user find information to complete tasks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46" name="Google Shape;346;p26"/>
          <p:cNvSpPr txBox="1"/>
          <p:nvPr>
            <p:ph idx="12" type="sldNum"/>
          </p:nvPr>
        </p:nvSpPr>
        <p:spPr>
          <a:xfrm>
            <a:off x="8283600" y="45935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7" name="Google Shape;347;p26"/>
          <p:cNvSpPr/>
          <p:nvPr/>
        </p:nvSpPr>
        <p:spPr>
          <a:xfrm>
            <a:off x="0" y="1"/>
            <a:ext cx="1729800" cy="5143500"/>
          </a:xfrm>
          <a:prstGeom prst="rect">
            <a:avLst/>
          </a:prstGeom>
          <a:solidFill>
            <a:srgbClr val="81E94D"/>
          </a:solidFill>
          <a:ln cap="flat" cmpd="sng" w="25400">
            <a:solidFill>
              <a:srgbClr val="81E9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26"/>
          <p:cNvPicPr preferRelativeResize="0"/>
          <p:nvPr/>
        </p:nvPicPr>
        <p:blipFill rotWithShape="1">
          <a:blip r:embed="rId5">
            <a:alphaModFix/>
          </a:blip>
          <a:srcRect b="20394" l="0" r="0" t="0"/>
          <a:stretch/>
        </p:blipFill>
        <p:spPr>
          <a:xfrm>
            <a:off x="3289251" y="2037246"/>
            <a:ext cx="3422520" cy="2675398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6"/>
          <p:cNvSpPr txBox="1"/>
          <p:nvPr/>
        </p:nvSpPr>
        <p:spPr>
          <a:xfrm>
            <a:off x="80319" y="126742"/>
            <a:ext cx="1569300" cy="50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Internet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1.1. Internet Protocol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 IP Address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1.3. Internet Software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Web Technologies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2.1. Anatomy of Web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2.2. Server-side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2.3. Client-side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 Anatomy of Webpage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2.4.1. 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2.4.2. CSS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2.4.3. JavaScript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Overview on HTTP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3.1. HTTPS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3.2. OSI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Information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Service-Oriented Architecture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6.1. How to increase 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7.Learn more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7"/>
          <p:cNvSpPr txBox="1"/>
          <p:nvPr>
            <p:ph type="title"/>
          </p:nvPr>
        </p:nvSpPr>
        <p:spPr>
          <a:xfrm>
            <a:off x="1779372" y="445025"/>
            <a:ext cx="7052927" cy="5064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100">
                <a:latin typeface="Lato"/>
                <a:ea typeface="Lato"/>
                <a:cs typeface="Lato"/>
                <a:sym typeface="Lato"/>
              </a:rPr>
              <a:t>Service-oriented Architecture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27"/>
          <p:cNvSpPr txBox="1"/>
          <p:nvPr>
            <p:ph idx="1" type="body"/>
          </p:nvPr>
        </p:nvSpPr>
        <p:spPr>
          <a:xfrm>
            <a:off x="1779372" y="1019432"/>
            <a:ext cx="7052928" cy="35494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Software development model that allows service to communicate across different platforms to form application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Use of services available in the network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Make easier for the developer to assemble their apps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58" name="Google Shape;358;p27"/>
          <p:cNvSpPr txBox="1"/>
          <p:nvPr>
            <p:ph idx="12" type="sldNum"/>
          </p:nvPr>
        </p:nvSpPr>
        <p:spPr>
          <a:xfrm>
            <a:off x="8283599" y="46368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9" name="Google Shape;359;p27"/>
          <p:cNvSpPr/>
          <p:nvPr/>
        </p:nvSpPr>
        <p:spPr>
          <a:xfrm>
            <a:off x="0" y="1"/>
            <a:ext cx="1729946" cy="5143499"/>
          </a:xfrm>
          <a:prstGeom prst="rect">
            <a:avLst/>
          </a:prstGeom>
          <a:solidFill>
            <a:srgbClr val="81E94D"/>
          </a:solidFill>
          <a:ln cap="flat" cmpd="sng" w="25400">
            <a:solidFill>
              <a:srgbClr val="81E9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30548" y="2440171"/>
            <a:ext cx="3018463" cy="260951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7"/>
          <p:cNvSpPr txBox="1"/>
          <p:nvPr/>
        </p:nvSpPr>
        <p:spPr>
          <a:xfrm>
            <a:off x="80319" y="126742"/>
            <a:ext cx="1569308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Internet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1.1. Internet Protocol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 IP Address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1.3. Internet Software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Web Technologies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2.1. Anatomy of Web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2.2. Server-side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2.3. Client-side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 Anatomy of Webpage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2.4.1. 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2.4.2. CSS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2.4.3. JavaScript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Overview on HTTP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3.1. HTTPS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3.2. OSI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Information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Service-Oriented Architecture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6.1. How to increase 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7.Learn more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g1f43f6a7eb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f43f6a7eb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f43f6a7ebc_0_0"/>
          <p:cNvSpPr txBox="1"/>
          <p:nvPr>
            <p:ph type="title"/>
          </p:nvPr>
        </p:nvSpPr>
        <p:spPr>
          <a:xfrm>
            <a:off x="1779372" y="445025"/>
            <a:ext cx="70530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100">
                <a:latin typeface="Lato"/>
                <a:ea typeface="Lato"/>
                <a:cs typeface="Lato"/>
                <a:sym typeface="Lato"/>
              </a:rPr>
              <a:t>Service-oriented </a:t>
            </a:r>
            <a:r>
              <a:rPr lang="en-US" sz="2100">
                <a:latin typeface="Lato"/>
                <a:ea typeface="Lato"/>
                <a:cs typeface="Lato"/>
                <a:sym typeface="Lato"/>
              </a:rPr>
              <a:t>Architecture</a:t>
            </a:r>
            <a:r>
              <a:rPr lang="en-US" sz="2100">
                <a:latin typeface="Lato"/>
                <a:ea typeface="Lato"/>
                <a:cs typeface="Lato"/>
                <a:sym typeface="Lato"/>
              </a:rPr>
              <a:t> Pros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g1f43f6a7ebc_0_0"/>
          <p:cNvSpPr txBox="1"/>
          <p:nvPr>
            <p:ph idx="1" type="body"/>
          </p:nvPr>
        </p:nvSpPr>
        <p:spPr>
          <a:xfrm>
            <a:off x="1779375" y="1019424"/>
            <a:ext cx="7053000" cy="3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vo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chemeClr val="lt1"/>
                </a:highlight>
                <a:latin typeface="Arvo"/>
                <a:ea typeface="Arvo"/>
                <a:cs typeface="Arvo"/>
                <a:sym typeface="Arvo"/>
              </a:rPr>
              <a:t>Reusability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vo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chemeClr val="lt1"/>
                </a:highlight>
                <a:latin typeface="Arvo"/>
                <a:ea typeface="Arvo"/>
                <a:cs typeface="Arvo"/>
                <a:sym typeface="Arvo"/>
              </a:rPr>
              <a:t>Scalability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vo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chemeClr val="lt1"/>
                </a:highlight>
                <a:latin typeface="Arvo"/>
                <a:ea typeface="Arvo"/>
                <a:cs typeface="Arvo"/>
                <a:sym typeface="Arvo"/>
              </a:rPr>
              <a:t>Flexibility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vo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chemeClr val="lt1"/>
                </a:highlight>
                <a:latin typeface="Arvo"/>
                <a:ea typeface="Arvo"/>
                <a:cs typeface="Arvo"/>
                <a:sym typeface="Arvo"/>
              </a:rPr>
              <a:t>Interoperability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vo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chemeClr val="lt1"/>
                </a:highlight>
                <a:latin typeface="Arvo"/>
                <a:ea typeface="Arvo"/>
                <a:cs typeface="Arvo"/>
                <a:sym typeface="Arvo"/>
              </a:rPr>
              <a:t>Cost-effective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vo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chemeClr val="lt1"/>
                </a:highlight>
                <a:latin typeface="Arvo"/>
                <a:ea typeface="Arvo"/>
                <a:cs typeface="Arvo"/>
                <a:sym typeface="Arvo"/>
              </a:rPr>
              <a:t>Agility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vo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chemeClr val="lt1"/>
                </a:highlight>
                <a:latin typeface="Arvo"/>
                <a:ea typeface="Arvo"/>
                <a:cs typeface="Arvo"/>
                <a:sym typeface="Arvo"/>
              </a:rPr>
              <a:t>Modularization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vo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chemeClr val="lt1"/>
                </a:highlight>
                <a:latin typeface="Arvo"/>
                <a:ea typeface="Arvo"/>
                <a:cs typeface="Arvo"/>
                <a:sym typeface="Arvo"/>
              </a:rPr>
              <a:t>Integration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highlight>
                  <a:schemeClr val="lt1"/>
                </a:highlight>
                <a:latin typeface="Arvo"/>
                <a:ea typeface="Arvo"/>
                <a:cs typeface="Arvo"/>
                <a:sym typeface="Arvo"/>
              </a:rPr>
              <a:t>It can be used in Banking, Ecommerce, HealthCare, Transportation,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highlight>
                  <a:schemeClr val="lt1"/>
                </a:highlight>
                <a:latin typeface="Arvo"/>
                <a:ea typeface="Arvo"/>
                <a:cs typeface="Arvo"/>
                <a:sym typeface="Arvo"/>
              </a:rPr>
              <a:t>Government Sector.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70" name="Google Shape;370;g1f43f6a7ebc_0_0"/>
          <p:cNvSpPr txBox="1"/>
          <p:nvPr>
            <p:ph idx="12" type="sldNum"/>
          </p:nvPr>
        </p:nvSpPr>
        <p:spPr>
          <a:xfrm>
            <a:off x="8283599" y="46368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1" name="Google Shape;371;g1f43f6a7ebc_0_0"/>
          <p:cNvSpPr/>
          <p:nvPr/>
        </p:nvSpPr>
        <p:spPr>
          <a:xfrm>
            <a:off x="0" y="1"/>
            <a:ext cx="1729800" cy="5143500"/>
          </a:xfrm>
          <a:prstGeom prst="rect">
            <a:avLst/>
          </a:prstGeom>
          <a:solidFill>
            <a:srgbClr val="81E94D"/>
          </a:solidFill>
          <a:ln cap="flat" cmpd="sng" w="25400">
            <a:solidFill>
              <a:srgbClr val="81E9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1f43f6a7ebc_0_0"/>
          <p:cNvSpPr txBox="1"/>
          <p:nvPr/>
        </p:nvSpPr>
        <p:spPr>
          <a:xfrm>
            <a:off x="80319" y="126742"/>
            <a:ext cx="15693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Internet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1.1. Internet Protocol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 IP Address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1.3. Internet Software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Web Technologies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2.1. Anatomy of Web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2.2. Server-side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2.3. Client-side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 Anatomy of Webpage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2.4.1. 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2.4.2. CSS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2.4.3. JavaScript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Overview on HTTP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3.1. HTTPS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3.2. OSI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Information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Service-Oriented Architecture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6.1. How to increase 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7.Learn more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>
            <p:ph idx="1" type="subTitle"/>
          </p:nvPr>
        </p:nvSpPr>
        <p:spPr>
          <a:xfrm>
            <a:off x="311727" y="2629002"/>
            <a:ext cx="6858000" cy="16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4765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Programming is not through memorizing it. It is learned through constant practice, exercises and research.</a:t>
            </a:r>
            <a:endParaRPr/>
          </a:p>
          <a:p>
            <a:pPr indent="-247650" lvl="0" marL="254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We want to provide you the best possible environment to help you grow, practice and improve effectively.</a:t>
            </a:r>
            <a:endParaRPr/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7169727" y="457450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3"/>
          <p:cNvSpPr txBox="1"/>
          <p:nvPr/>
        </p:nvSpPr>
        <p:spPr>
          <a:xfrm>
            <a:off x="311727" y="538617"/>
            <a:ext cx="6858000" cy="189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Attendance for every class is very important.</a:t>
            </a:r>
            <a:br>
              <a:rPr b="0" i="0" lang="en-US" sz="2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endParaRPr b="0" i="0" sz="2700" u="none" cap="none" strike="noStrik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Failure to attend class without prior valid reason will result in the holding of your assessment.</a:t>
            </a:r>
            <a:endParaRPr b="0" i="0" sz="1500" u="none" cap="none" strike="noStrik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g1f43f6a7ebc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f43f6a7ebc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f43f6a7ebc_0_20"/>
          <p:cNvSpPr txBox="1"/>
          <p:nvPr>
            <p:ph type="title"/>
          </p:nvPr>
        </p:nvSpPr>
        <p:spPr>
          <a:xfrm>
            <a:off x="1779372" y="445025"/>
            <a:ext cx="70530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100">
                <a:latin typeface="Lato"/>
                <a:ea typeface="Lato"/>
                <a:cs typeface="Lato"/>
                <a:sym typeface="Lato"/>
              </a:rPr>
              <a:t>Service-oriented </a:t>
            </a:r>
            <a:r>
              <a:rPr lang="en-US" sz="2100">
                <a:latin typeface="Lato"/>
                <a:ea typeface="Lato"/>
                <a:cs typeface="Lato"/>
                <a:sym typeface="Lato"/>
              </a:rPr>
              <a:t>Architecture</a:t>
            </a:r>
            <a:r>
              <a:rPr lang="en-US" sz="2100">
                <a:latin typeface="Lato"/>
                <a:ea typeface="Lato"/>
                <a:cs typeface="Lato"/>
                <a:sym typeface="Lato"/>
              </a:rPr>
              <a:t> Cons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g1f43f6a7ebc_0_20"/>
          <p:cNvSpPr txBox="1"/>
          <p:nvPr>
            <p:ph idx="1" type="body"/>
          </p:nvPr>
        </p:nvSpPr>
        <p:spPr>
          <a:xfrm>
            <a:off x="1779372" y="1019432"/>
            <a:ext cx="7053000" cy="3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vo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chemeClr val="lt1"/>
                </a:highlight>
                <a:latin typeface="Arvo"/>
                <a:ea typeface="Arvo"/>
                <a:cs typeface="Arvo"/>
                <a:sym typeface="Arvo"/>
              </a:rPr>
              <a:t>Complexity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vo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chemeClr val="lt1"/>
                </a:highlight>
                <a:latin typeface="Arvo"/>
                <a:ea typeface="Arvo"/>
                <a:cs typeface="Arvo"/>
                <a:sym typeface="Arvo"/>
              </a:rPr>
              <a:t>Overhead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vo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chemeClr val="lt1"/>
                </a:highlight>
                <a:latin typeface="Arvo"/>
                <a:ea typeface="Arvo"/>
                <a:cs typeface="Arvo"/>
                <a:sym typeface="Arvo"/>
              </a:rPr>
              <a:t>Performance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vo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chemeClr val="lt1"/>
                </a:highlight>
                <a:latin typeface="Arvo"/>
                <a:ea typeface="Arvo"/>
                <a:cs typeface="Arvo"/>
                <a:sym typeface="Arvo"/>
              </a:rPr>
              <a:t>Testing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vo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chemeClr val="lt1"/>
                </a:highlight>
                <a:latin typeface="Arvo"/>
                <a:ea typeface="Arvo"/>
                <a:cs typeface="Arvo"/>
                <a:sym typeface="Arvo"/>
              </a:rPr>
              <a:t>Governance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vo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chemeClr val="lt1"/>
                </a:highlight>
                <a:latin typeface="Arvo"/>
                <a:ea typeface="Arvo"/>
                <a:cs typeface="Arvo"/>
                <a:sym typeface="Arvo"/>
              </a:rPr>
              <a:t>Vendor lock-in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vo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chemeClr val="lt1"/>
                </a:highlight>
                <a:latin typeface="Arvo"/>
                <a:ea typeface="Arvo"/>
                <a:cs typeface="Arvo"/>
                <a:sym typeface="Arvo"/>
              </a:rPr>
              <a:t>Security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vo"/>
              <a:ea typeface="Arvo"/>
              <a:cs typeface="Arvo"/>
              <a:sym typeface="Arv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vo"/>
              <a:buChar char="●"/>
            </a:pPr>
            <a:r>
              <a:rPr lang="en-US" sz="1500">
                <a:solidFill>
                  <a:schemeClr val="dk1"/>
                </a:solidFill>
                <a:highlight>
                  <a:schemeClr val="lt1"/>
                </a:highlight>
                <a:latin typeface="Arvo"/>
                <a:ea typeface="Arvo"/>
                <a:cs typeface="Arvo"/>
                <a:sym typeface="Arvo"/>
              </a:rPr>
              <a:t>Skillset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81" name="Google Shape;381;g1f43f6a7ebc_0_20"/>
          <p:cNvSpPr txBox="1"/>
          <p:nvPr>
            <p:ph idx="12" type="sldNum"/>
          </p:nvPr>
        </p:nvSpPr>
        <p:spPr>
          <a:xfrm>
            <a:off x="8283599" y="46368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2" name="Google Shape;382;g1f43f6a7ebc_0_20"/>
          <p:cNvSpPr/>
          <p:nvPr/>
        </p:nvSpPr>
        <p:spPr>
          <a:xfrm>
            <a:off x="0" y="1"/>
            <a:ext cx="1729800" cy="5143500"/>
          </a:xfrm>
          <a:prstGeom prst="rect">
            <a:avLst/>
          </a:prstGeom>
          <a:solidFill>
            <a:srgbClr val="81E94D"/>
          </a:solidFill>
          <a:ln cap="flat" cmpd="sng" w="25400">
            <a:solidFill>
              <a:srgbClr val="81E9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1f43f6a7ebc_0_20"/>
          <p:cNvSpPr txBox="1"/>
          <p:nvPr/>
        </p:nvSpPr>
        <p:spPr>
          <a:xfrm>
            <a:off x="80319" y="126742"/>
            <a:ext cx="15693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Internet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1.1. Internet Protocol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 IP Address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1.3. Internet Software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Web Technologies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2.1. Anatomy of Web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2.2. Server-side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2.3. Client-side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 Anatomy of Webpage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2.4.1. 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2.4.2. CSS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2.4.3. JavaScript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Overview on HTTP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3.1. HTTPS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3.2. OSI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Information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Service-Oriented Architecture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6.1. How to increase 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7.Learn more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8"/>
          <p:cNvSpPr txBox="1"/>
          <p:nvPr>
            <p:ph type="title"/>
          </p:nvPr>
        </p:nvSpPr>
        <p:spPr>
          <a:xfrm>
            <a:off x="1785550" y="445025"/>
            <a:ext cx="7046749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100">
                <a:latin typeface="Lato"/>
                <a:ea typeface="Lato"/>
                <a:cs typeface="Lato"/>
                <a:sym typeface="Lato"/>
              </a:rPr>
              <a:t>Web Performance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28"/>
          <p:cNvSpPr txBox="1"/>
          <p:nvPr>
            <p:ph idx="1" type="body"/>
          </p:nvPr>
        </p:nvSpPr>
        <p:spPr>
          <a:xfrm>
            <a:off x="1785550" y="1228674"/>
            <a:ext cx="70467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All about making websites fast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Reducing overall load time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Making the site usable as soon as possible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Smoothness and interactivity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Perceived performance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Performance measurements</a:t>
            </a:r>
            <a:endParaRPr sz="15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92" name="Google Shape;392;p28"/>
          <p:cNvSpPr txBox="1"/>
          <p:nvPr>
            <p:ph idx="12" type="sldNum"/>
          </p:nvPr>
        </p:nvSpPr>
        <p:spPr>
          <a:xfrm>
            <a:off x="8311402" y="46531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3" name="Google Shape;393;p28"/>
          <p:cNvSpPr/>
          <p:nvPr/>
        </p:nvSpPr>
        <p:spPr>
          <a:xfrm>
            <a:off x="0" y="1"/>
            <a:ext cx="1729946" cy="5143499"/>
          </a:xfrm>
          <a:prstGeom prst="rect">
            <a:avLst/>
          </a:prstGeom>
          <a:solidFill>
            <a:srgbClr val="81E94D"/>
          </a:solidFill>
          <a:ln cap="flat" cmpd="sng" w="25400">
            <a:solidFill>
              <a:srgbClr val="81E9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71810" y="2733913"/>
            <a:ext cx="3127692" cy="20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8"/>
          <p:cNvSpPr txBox="1"/>
          <p:nvPr/>
        </p:nvSpPr>
        <p:spPr>
          <a:xfrm>
            <a:off x="80319" y="126742"/>
            <a:ext cx="1569308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Internet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1.1. Internet Protocol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 IP Address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1.3. Internet Software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Web Technologies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2.1. Anatomy of Web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2.2. Server-side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2.3. Client-side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 Anatomy of Webpage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2.4.1. 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2.4.2. CSS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2.4.3. JavaScript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Overview on HTTP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3.1. HTTPS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3.2. OSI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Information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Service-Oriented Architecture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6.1. How to increase 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7.Learn more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9"/>
          <p:cNvSpPr txBox="1"/>
          <p:nvPr>
            <p:ph type="title"/>
          </p:nvPr>
        </p:nvSpPr>
        <p:spPr>
          <a:xfrm>
            <a:off x="1884404" y="445025"/>
            <a:ext cx="6947895" cy="395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100">
                <a:latin typeface="Lato"/>
                <a:ea typeface="Lato"/>
                <a:cs typeface="Lato"/>
                <a:sym typeface="Lato"/>
              </a:rPr>
              <a:t>How to increase Web Performance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29"/>
          <p:cNvSpPr txBox="1"/>
          <p:nvPr>
            <p:ph idx="1" type="body"/>
          </p:nvPr>
        </p:nvSpPr>
        <p:spPr>
          <a:xfrm>
            <a:off x="1884404" y="963827"/>
            <a:ext cx="6947896" cy="36050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Optimize images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Minify CSS and JavaScript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Implement browser caching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Reduce HTTP requests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Use asynchronous loading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Optimize server response time</a:t>
            </a:r>
            <a:endParaRPr sz="15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02" name="Google Shape;402;p29"/>
          <p:cNvSpPr/>
          <p:nvPr/>
        </p:nvSpPr>
        <p:spPr>
          <a:xfrm>
            <a:off x="0" y="1"/>
            <a:ext cx="1729946" cy="5143499"/>
          </a:xfrm>
          <a:prstGeom prst="rect">
            <a:avLst/>
          </a:prstGeom>
          <a:solidFill>
            <a:srgbClr val="81E94D"/>
          </a:solidFill>
          <a:ln cap="flat" cmpd="sng" w="25400">
            <a:solidFill>
              <a:srgbClr val="81E9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2000" y="2770525"/>
            <a:ext cx="3385250" cy="20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6730" y="2725653"/>
            <a:ext cx="2472146" cy="246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9"/>
          <p:cNvSpPr/>
          <p:nvPr/>
        </p:nvSpPr>
        <p:spPr>
          <a:xfrm>
            <a:off x="4380281" y="2417862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9"/>
          <p:cNvSpPr txBox="1"/>
          <p:nvPr/>
        </p:nvSpPr>
        <p:spPr>
          <a:xfrm>
            <a:off x="8393634" y="4747864"/>
            <a:ext cx="43866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rPr>
              <a:t>29</a:t>
            </a:r>
            <a:endParaRPr b="0" i="0" sz="1000" u="none" cap="none" strike="noStrike">
              <a:solidFill>
                <a:srgbClr val="9B9B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9"/>
          <p:cNvSpPr txBox="1"/>
          <p:nvPr/>
        </p:nvSpPr>
        <p:spPr>
          <a:xfrm>
            <a:off x="80319" y="126742"/>
            <a:ext cx="1569308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Internet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1.1. Internet Protocol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 IP Address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1.3. Internet Software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Web Technologies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2.1. Anatomy of Web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2.2. Server-side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2.3. Client-side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 Anatomy of Webpage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2.4.1. 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2.4.2. CSS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2.4.3. JavaScript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Overview on HTTP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3.1. HTTPS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3.2. OSI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Information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Service-Oriented Architecture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6.1. How to increase 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7.Learn more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5518" y="-40050"/>
            <a:ext cx="91995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0"/>
          <p:cNvSpPr txBox="1"/>
          <p:nvPr>
            <p:ph idx="12" type="sldNum"/>
          </p:nvPr>
        </p:nvSpPr>
        <p:spPr>
          <a:xfrm>
            <a:off x="8139894" y="467813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5" name="Google Shape;41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0999" y="176349"/>
            <a:ext cx="868681" cy="36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2129" y="2676395"/>
            <a:ext cx="2471871" cy="2462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1"/>
          <p:cNvSpPr txBox="1"/>
          <p:nvPr>
            <p:ph type="ctrTitle"/>
          </p:nvPr>
        </p:nvSpPr>
        <p:spPr>
          <a:xfrm>
            <a:off x="1878227" y="538617"/>
            <a:ext cx="6054811" cy="3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None/>
            </a:pPr>
            <a:r>
              <a:rPr lang="en-US" sz="2100">
                <a:latin typeface="Lato Black"/>
                <a:ea typeface="Lato Black"/>
                <a:cs typeface="Lato Black"/>
                <a:sym typeface="Lato Black"/>
              </a:rPr>
              <a:t>Before you come for Lab, Research!!</a:t>
            </a:r>
            <a:endParaRPr sz="21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23" name="Google Shape;423;p31"/>
          <p:cNvSpPr txBox="1"/>
          <p:nvPr>
            <p:ph idx="1" type="subTitle"/>
          </p:nvPr>
        </p:nvSpPr>
        <p:spPr>
          <a:xfrm>
            <a:off x="2011680" y="1156753"/>
            <a:ext cx="6858000" cy="3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4765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u="sng">
                <a:solidFill>
                  <a:schemeClr val="hlink"/>
                </a:solidFill>
                <a:latin typeface="Arvo"/>
                <a:ea typeface="Arvo"/>
                <a:cs typeface="Arvo"/>
                <a:sym typeface="Arvo"/>
                <a:hlinkClick r:id="rId4"/>
              </a:rPr>
              <a:t>HTML5 Doctor</a:t>
            </a:r>
            <a:endParaRPr sz="1500">
              <a:latin typeface="Arvo"/>
              <a:ea typeface="Arvo"/>
              <a:cs typeface="Arvo"/>
              <a:sym typeface="Arvo"/>
            </a:endParaRPr>
          </a:p>
          <a:p>
            <a:pPr indent="-247650" lvl="0" marL="254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u="sng">
                <a:solidFill>
                  <a:schemeClr val="hlink"/>
                </a:solidFill>
                <a:latin typeface="Arvo"/>
                <a:ea typeface="Arvo"/>
                <a:cs typeface="Arvo"/>
                <a:sym typeface="Arvo"/>
                <a:hlinkClick r:id="rId5"/>
              </a:rPr>
              <a:t>HTML5: W3C Schools</a:t>
            </a:r>
            <a:endParaRPr sz="1500">
              <a:latin typeface="Arvo"/>
              <a:ea typeface="Arvo"/>
              <a:cs typeface="Arvo"/>
              <a:sym typeface="Arvo"/>
            </a:endParaRPr>
          </a:p>
          <a:p>
            <a:pPr indent="-247650" lvl="0" marL="254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u="sng">
                <a:solidFill>
                  <a:schemeClr val="hlink"/>
                </a:solidFill>
                <a:latin typeface="Arvo"/>
                <a:ea typeface="Arvo"/>
                <a:cs typeface="Arvo"/>
                <a:sym typeface="Arvo"/>
              </a:rPr>
              <a:t>HTML5: Tutorial Points</a:t>
            </a:r>
            <a:endParaRPr/>
          </a:p>
          <a:p>
            <a:pPr indent="-247650" lvl="0" marL="254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u="sng">
                <a:solidFill>
                  <a:schemeClr val="hlink"/>
                </a:solidFill>
                <a:latin typeface="Arvo"/>
                <a:ea typeface="Arvo"/>
                <a:cs typeface="Arvo"/>
                <a:sym typeface="Arvo"/>
              </a:rPr>
              <a:t>Mdn web docs</a:t>
            </a:r>
            <a:endParaRPr/>
          </a:p>
          <a:p>
            <a:pPr indent="0" lvl="0" marL="635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 u="sng">
              <a:solidFill>
                <a:schemeClr val="hlink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635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424" name="Google Shape;424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1"/>
          <p:cNvSpPr txBox="1"/>
          <p:nvPr>
            <p:ph idx="12" type="sldNum"/>
          </p:nvPr>
        </p:nvSpPr>
        <p:spPr>
          <a:xfrm>
            <a:off x="8152251" y="4691122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6" name="Google Shape;426;p31"/>
          <p:cNvSpPr/>
          <p:nvPr/>
        </p:nvSpPr>
        <p:spPr>
          <a:xfrm>
            <a:off x="7413" y="0"/>
            <a:ext cx="1729946" cy="5143499"/>
          </a:xfrm>
          <a:prstGeom prst="rect">
            <a:avLst/>
          </a:prstGeom>
          <a:solidFill>
            <a:srgbClr val="81E94D"/>
          </a:solidFill>
          <a:ln cap="flat" cmpd="sng" w="25400">
            <a:solidFill>
              <a:srgbClr val="81E9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1"/>
          <p:cNvSpPr txBox="1"/>
          <p:nvPr/>
        </p:nvSpPr>
        <p:spPr>
          <a:xfrm>
            <a:off x="293149" y="2180968"/>
            <a:ext cx="11584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1"/>
          <p:cNvSpPr txBox="1"/>
          <p:nvPr/>
        </p:nvSpPr>
        <p:spPr>
          <a:xfrm>
            <a:off x="80319" y="126742"/>
            <a:ext cx="1569308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Internet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1.1. Internet Protocol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 IP Address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1.3. Internet Software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Web Technologies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2.1. Anatomy of Web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2.2. Server-side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2.3. Client-side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 Anatomy of Webpage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2.4.1. 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2.4.2. CSS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2.4.3. JavaScript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Overview on HTTP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3.1. HTTPS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3.2. OSI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Information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Service-Oriented Architecture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6.1. How to increase 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7.Learn more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2"/>
          <p:cNvSpPr txBox="1"/>
          <p:nvPr>
            <p:ph idx="12" type="sldNum"/>
          </p:nvPr>
        </p:nvSpPr>
        <p:spPr>
          <a:xfrm>
            <a:off x="7702264" y="4698159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5" name="Google Shape;43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0999" y="176349"/>
            <a:ext cx="868681" cy="36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2129" y="2676395"/>
            <a:ext cx="2471871" cy="2462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2649" y="2681203"/>
            <a:ext cx="2471352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"/>
          <p:cNvSpPr txBox="1"/>
          <p:nvPr>
            <p:ph type="ctrTitle"/>
          </p:nvPr>
        </p:nvSpPr>
        <p:spPr>
          <a:xfrm>
            <a:off x="311727" y="538617"/>
            <a:ext cx="6234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None/>
            </a:pPr>
            <a:r>
              <a:rPr lang="en-US" sz="2100">
                <a:latin typeface="Lato Black"/>
                <a:ea typeface="Lato Black"/>
                <a:cs typeface="Lato Black"/>
                <a:sym typeface="Lato Black"/>
              </a:rPr>
              <a:t>Assessment</a:t>
            </a:r>
            <a:endParaRPr sz="21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1" name="Google Shape;91;p4"/>
          <p:cNvSpPr txBox="1"/>
          <p:nvPr>
            <p:ph idx="1" type="subTitle"/>
          </p:nvPr>
        </p:nvSpPr>
        <p:spPr>
          <a:xfrm>
            <a:off x="311726" y="1104625"/>
            <a:ext cx="35481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latin typeface="Arvo"/>
                <a:ea typeface="Arvo"/>
                <a:cs typeface="Arvo"/>
                <a:sym typeface="Arvo"/>
              </a:rPr>
              <a:t>As part of a portfolio you will be designing and improving a Weather Forecast App:</a:t>
            </a:r>
            <a:endParaRPr sz="1400">
              <a:latin typeface="Arvo"/>
              <a:ea typeface="Arvo"/>
              <a:cs typeface="Arvo"/>
              <a:sym typeface="Arvo"/>
            </a:endParaRPr>
          </a:p>
          <a:p>
            <a:pPr indent="-241300" lvl="0" marL="711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vo"/>
              <a:buChar char="•"/>
            </a:pPr>
            <a:r>
              <a:rPr lang="en-US" sz="1400">
                <a:latin typeface="Arvo"/>
                <a:ea typeface="Arvo"/>
                <a:cs typeface="Arvo"/>
                <a:sym typeface="Arvo"/>
              </a:rPr>
              <a:t>Version 1: simple architecture (JavaScript + Weather API)</a:t>
            </a:r>
            <a:endParaRPr sz="1400">
              <a:latin typeface="Arvo"/>
              <a:ea typeface="Arvo"/>
              <a:cs typeface="Arvo"/>
              <a:sym typeface="Arvo"/>
            </a:endParaRPr>
          </a:p>
          <a:p>
            <a:pPr indent="-241300" lvl="0" marL="711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vo"/>
              <a:buChar char="•"/>
            </a:pPr>
            <a:r>
              <a:rPr lang="en-US" sz="1400">
                <a:latin typeface="Arvo"/>
                <a:ea typeface="Arvo"/>
                <a:cs typeface="Arvo"/>
                <a:sym typeface="Arvo"/>
              </a:rPr>
              <a:t>Version 2: architecture improved with server-side caching (PHP + MySQL)</a:t>
            </a:r>
            <a:endParaRPr sz="1400">
              <a:latin typeface="Arvo"/>
              <a:ea typeface="Arvo"/>
              <a:cs typeface="Arvo"/>
              <a:sym typeface="Arvo"/>
            </a:endParaRPr>
          </a:p>
          <a:p>
            <a:pPr indent="-241300" lvl="0" marL="711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vo"/>
              <a:buChar char="•"/>
            </a:pPr>
            <a:r>
              <a:rPr lang="en-US" sz="1400">
                <a:latin typeface="Arvo"/>
                <a:ea typeface="Arvo"/>
                <a:cs typeface="Arvo"/>
                <a:sym typeface="Arvo"/>
              </a:rPr>
              <a:t>Version 3: architecture improved with browser caching.</a:t>
            </a:r>
            <a:endParaRPr sz="1400">
              <a:latin typeface="Arvo"/>
              <a:ea typeface="Arvo"/>
              <a:cs typeface="Arvo"/>
              <a:sym typeface="Arv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92" name="Google Shape;9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>
            <p:ph idx="12" type="sldNum"/>
          </p:nvPr>
        </p:nvSpPr>
        <p:spPr>
          <a:xfrm>
            <a:off x="7077213" y="4499298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Best Weather Apps for iPhone - Macworld UK" id="94" name="Google Shape;9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4637" y="501402"/>
            <a:ext cx="1982577" cy="4293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5"/>
          <p:cNvSpPr txBox="1"/>
          <p:nvPr>
            <p:ph type="ctrTitle"/>
          </p:nvPr>
        </p:nvSpPr>
        <p:spPr>
          <a:xfrm>
            <a:off x="311727" y="538617"/>
            <a:ext cx="6234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None/>
            </a:pPr>
            <a:r>
              <a:rPr lang="en-US" sz="2100">
                <a:latin typeface="Lato Black"/>
                <a:ea typeface="Lato Black"/>
                <a:cs typeface="Lato Black"/>
                <a:sym typeface="Lato Black"/>
              </a:rPr>
              <a:t>Module Grading standards in the U.K</a:t>
            </a:r>
            <a:endParaRPr sz="210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01" name="Google Shape;10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796" y="1092789"/>
            <a:ext cx="6351057" cy="3548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"/>
          <p:cNvSpPr txBox="1"/>
          <p:nvPr>
            <p:ph idx="12" type="sldNum"/>
          </p:nvPr>
        </p:nvSpPr>
        <p:spPr>
          <a:xfrm>
            <a:off x="7046321" y="4640968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8827" y="2681203"/>
            <a:ext cx="2465174" cy="246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6"/>
          <p:cNvSpPr txBox="1"/>
          <p:nvPr>
            <p:ph idx="12" type="sldNum"/>
          </p:nvPr>
        </p:nvSpPr>
        <p:spPr>
          <a:xfrm>
            <a:off x="7330527" y="4604937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6"/>
          <p:cNvSpPr txBox="1"/>
          <p:nvPr/>
        </p:nvSpPr>
        <p:spPr>
          <a:xfrm>
            <a:off x="1143000" y="2121627"/>
            <a:ext cx="6858000" cy="900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More details about assessment will be provided during your workshop classes.</a:t>
            </a:r>
            <a:endParaRPr b="0" i="0" sz="1500" u="none" cap="none" strike="noStrik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2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7"/>
          <p:cNvSpPr txBox="1"/>
          <p:nvPr>
            <p:ph idx="12" type="sldNum"/>
          </p:nvPr>
        </p:nvSpPr>
        <p:spPr>
          <a:xfrm>
            <a:off x="7237212" y="4556856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7"/>
          <p:cNvSpPr txBox="1"/>
          <p:nvPr/>
        </p:nvSpPr>
        <p:spPr>
          <a:xfrm>
            <a:off x="3756040" y="1449977"/>
            <a:ext cx="1299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Any Questions</a:t>
            </a:r>
            <a:endParaRPr b="0" i="0" sz="1400" u="none" cap="none" strike="noStrik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1854" y="2681204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8"/>
          <p:cNvSpPr txBox="1"/>
          <p:nvPr>
            <p:ph type="ctrTitle"/>
          </p:nvPr>
        </p:nvSpPr>
        <p:spPr>
          <a:xfrm>
            <a:off x="1143000" y="1799047"/>
            <a:ext cx="6858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ato Black"/>
              <a:buNone/>
            </a:pPr>
            <a:r>
              <a:rPr lang="en-US" sz="3000">
                <a:latin typeface="Lato Black"/>
                <a:ea typeface="Lato Black"/>
                <a:cs typeface="Lato Black"/>
                <a:sym typeface="Lato Black"/>
              </a:rPr>
              <a:t>Introduction to Internet Software Architecture</a:t>
            </a:r>
            <a:endParaRPr sz="30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7" name="Google Shape;127;p8"/>
          <p:cNvSpPr txBox="1"/>
          <p:nvPr>
            <p:ph idx="1" type="subTitle"/>
          </p:nvPr>
        </p:nvSpPr>
        <p:spPr>
          <a:xfrm>
            <a:off x="1143000" y="2517865"/>
            <a:ext cx="68580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9498"/>
              <a:buNone/>
            </a:pPr>
            <a:r>
              <a:rPr b="1" lang="en-US">
                <a:latin typeface="Arvo"/>
                <a:ea typeface="Arvo"/>
                <a:cs typeface="Arvo"/>
                <a:sym typeface="Arvo"/>
              </a:rPr>
              <a:t>Lecture Week 1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en-US" sz="1500">
                <a:latin typeface="Arvo"/>
                <a:ea typeface="Arvo"/>
                <a:cs typeface="Arvo"/>
                <a:sym typeface="Arvo"/>
              </a:rPr>
              <a:t>Internet and Web Technologies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128" name="Google Shape;12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8"/>
          <p:cNvSpPr txBox="1"/>
          <p:nvPr>
            <p:ph idx="12" type="sldNum"/>
          </p:nvPr>
        </p:nvSpPr>
        <p:spPr>
          <a:xfrm>
            <a:off x="7489460" y="454964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5" name="Google Shape;13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6557" y="1647"/>
            <a:ext cx="7417442" cy="51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What is Internet?</a:t>
            </a:r>
            <a:endParaRPr/>
          </a:p>
        </p:txBody>
      </p:sp>
      <p:pic>
        <p:nvPicPr>
          <p:cNvPr id="137" name="Google Shape;13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9"/>
          <p:cNvSpPr/>
          <p:nvPr/>
        </p:nvSpPr>
        <p:spPr>
          <a:xfrm>
            <a:off x="0" y="0"/>
            <a:ext cx="1729946" cy="5143499"/>
          </a:xfrm>
          <a:prstGeom prst="rect">
            <a:avLst/>
          </a:prstGeom>
          <a:solidFill>
            <a:srgbClr val="81E94D"/>
          </a:solidFill>
          <a:ln cap="flat" cmpd="sng" w="25400">
            <a:solidFill>
              <a:srgbClr val="81E9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"/>
          <p:cNvSpPr txBox="1"/>
          <p:nvPr/>
        </p:nvSpPr>
        <p:spPr>
          <a:xfrm>
            <a:off x="72446" y="59243"/>
            <a:ext cx="1581665" cy="55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Internet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1.1. Internet Protocol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1.2. IP Address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1.3. Internet Software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Web Technologies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2.1. Anatomy of Web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2.2. Server-side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2.3. Client-side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 Anatomy of Webpage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2.4.1. 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2.4.2. CSS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2.4.3. JavaScript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Overview on HTTP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3.1. HTTPS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3.2. OSI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Information Architecture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Service-Oriented Architecture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6.1. How to increase Web Performance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7.Learn more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